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D9A613-5EC6-4382-BACA-0BC321B3FD3D}" v="1015" dt="2021-11-27T11:41:5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2478" y="2067461"/>
            <a:ext cx="4356981" cy="2932283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b="1" dirty="0">
                <a:solidFill>
                  <a:srgbClr val="080808"/>
                </a:solidFill>
                <a:ea typeface="+mn-lt"/>
                <a:cs typeface="+mn-lt"/>
              </a:rPr>
              <a:t>JMÉNO: Leoš Fišer</a:t>
            </a:r>
          </a:p>
          <a:p>
            <a:r>
              <a:rPr lang="cs-CZ" sz="2000" b="1" dirty="0">
                <a:solidFill>
                  <a:srgbClr val="080808"/>
                </a:solidFill>
                <a:ea typeface="+mn-lt"/>
                <a:cs typeface="+mn-lt"/>
              </a:rPr>
              <a:t>TÉMA: Demontáž a montáž střižného nástroje</a:t>
            </a:r>
            <a:endParaRPr lang="cs-CZ" sz="2000" dirty="0">
              <a:solidFill>
                <a:srgbClr val="080808"/>
              </a:solidFill>
              <a:ea typeface="+mn-lt"/>
              <a:cs typeface="+mn-lt"/>
            </a:endParaRPr>
          </a:p>
          <a:p>
            <a:r>
              <a:rPr lang="cs-CZ" sz="2000" b="1" dirty="0">
                <a:solidFill>
                  <a:srgbClr val="080808"/>
                </a:solidFill>
                <a:ea typeface="+mn-lt"/>
                <a:cs typeface="+mn-lt"/>
              </a:rPr>
              <a:t>NÁZEV PROJEKTU: Vyšší přidaná hodnota ve strojírenství-náš směr a cíl</a:t>
            </a:r>
            <a:endParaRPr lang="en-US" sz="2000">
              <a:solidFill>
                <a:srgbClr val="080808"/>
              </a:solidFill>
              <a:ea typeface="+mn-lt"/>
              <a:cs typeface="+mn-lt"/>
            </a:endParaRPr>
          </a:p>
          <a:p>
            <a:r>
              <a:rPr lang="en-GB" sz="2000" dirty="0">
                <a:solidFill>
                  <a:srgbClr val="080808"/>
                </a:solidFill>
                <a:ea typeface="+mn-lt"/>
                <a:cs typeface="+mn-lt"/>
              </a:rPr>
              <a:t>6. 9. 2021 – 1. 10. 2021</a:t>
            </a:r>
            <a:endParaRPr lang="cs-CZ" sz="2000" dirty="0">
              <a:solidFill>
                <a:srgbClr val="080808"/>
              </a:solidFill>
              <a:ea typeface="+mn-lt"/>
              <a:cs typeface="+mn-lt"/>
            </a:endParaRPr>
          </a:p>
          <a:p>
            <a:r>
              <a:rPr lang="en-GB" sz="2000" dirty="0">
                <a:solidFill>
                  <a:srgbClr val="080808"/>
                </a:solidFill>
                <a:ea typeface="+mn-lt"/>
                <a:cs typeface="+mn-lt"/>
              </a:rPr>
              <a:t>SWOBODA TECHNOLOGIES WIGGENSBACH</a:t>
            </a:r>
            <a:r>
              <a:rPr lang="cs-CZ" sz="2000" dirty="0">
                <a:solidFill>
                  <a:srgbClr val="080808"/>
                </a:solidFill>
                <a:ea typeface="+mn-lt"/>
                <a:cs typeface="+mn-lt"/>
              </a:rPr>
              <a:t>, NĚMECKO</a:t>
            </a:r>
            <a:endParaRPr lang="cs-CZ" sz="2000" dirty="0">
              <a:solidFill>
                <a:srgbClr val="080808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576E834-9704-49B8-BD66-0BA55E4C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866" y="481797"/>
            <a:ext cx="1667086" cy="1667086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C0AFC01-005A-4C76-B829-696F778B1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319" y="2726560"/>
            <a:ext cx="2450921" cy="1411345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615A7051-2CAA-4B22-99B7-BCFF91617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174" y="4740295"/>
            <a:ext cx="1836469" cy="16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E3C010-3C25-4F4B-8414-2EFB6D27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Děkuji všem za vaši pozornost :)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CD3126A-47AE-418D-86EF-592793AE4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866" y="481797"/>
            <a:ext cx="1667086" cy="1667086"/>
          </a:xfrm>
          <a:prstGeom prst="rect">
            <a:avLst/>
          </a:prstGeom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4">
            <a:extLst>
              <a:ext uri="{FF2B5EF4-FFF2-40B4-BE49-F238E27FC236}">
                <a16:creationId xmlns:a16="http://schemas.microsoft.com/office/drawing/2014/main" id="{FD778A34-CCEE-474C-A717-18D171DF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319" y="2726560"/>
            <a:ext cx="2450921" cy="1411345"/>
          </a:xfrm>
          <a:prstGeom prst="rect">
            <a:avLst/>
          </a:prstGeom>
        </p:spPr>
      </p:pic>
      <p:pic>
        <p:nvPicPr>
          <p:cNvPr id="9" name="Obrázek 6">
            <a:extLst>
              <a:ext uri="{FF2B5EF4-FFF2-40B4-BE49-F238E27FC236}">
                <a16:creationId xmlns:a16="http://schemas.microsoft.com/office/drawing/2014/main" id="{66766EAB-0BF6-4628-915F-967D15ED3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174" y="4740295"/>
            <a:ext cx="1836469" cy="16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5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7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BC28934-E8D3-4341-8B1A-72520DA6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705" y="991261"/>
            <a:ext cx="6600330" cy="1837349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  <a:cs typeface="Calibri Light"/>
              </a:rPr>
              <a:t>Obsah</a:t>
            </a:r>
            <a:endParaRPr lang="cs-CZ" sz="40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2D277-D59E-4B08-BE7D-D7060E61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022" y="2979336"/>
            <a:ext cx="6992111" cy="3127815"/>
          </a:xfrm>
        </p:spPr>
        <p:txBody>
          <a:bodyPr anchor="t">
            <a:normAutofit/>
          </a:bodyPr>
          <a:lstStyle/>
          <a:p>
            <a:r>
              <a:rPr lang="cs-CZ" sz="2400">
                <a:solidFill>
                  <a:schemeClr val="tx2"/>
                </a:solidFill>
                <a:cs typeface="Calibri"/>
              </a:rPr>
              <a:t>Demontáž střižného nástroje</a:t>
            </a:r>
          </a:p>
          <a:p>
            <a:r>
              <a:rPr lang="cs-CZ" sz="2400">
                <a:solidFill>
                  <a:schemeClr val="tx2"/>
                </a:solidFill>
                <a:cs typeface="Calibri"/>
              </a:rPr>
              <a:t>Čistění střižného nástroje</a:t>
            </a:r>
          </a:p>
          <a:p>
            <a:r>
              <a:rPr lang="cs-CZ" sz="2400">
                <a:solidFill>
                  <a:schemeClr val="tx2"/>
                </a:solidFill>
                <a:cs typeface="Calibri"/>
              </a:rPr>
              <a:t>Měření</a:t>
            </a:r>
            <a:endParaRPr lang="cs-CZ" sz="2400" dirty="0">
              <a:solidFill>
                <a:schemeClr val="tx2"/>
              </a:solidFill>
              <a:cs typeface="Calibri"/>
            </a:endParaRPr>
          </a:p>
          <a:p>
            <a:r>
              <a:rPr lang="cs-CZ" sz="2400">
                <a:solidFill>
                  <a:schemeClr val="tx2"/>
                </a:solidFill>
                <a:cs typeface="Calibri"/>
              </a:rPr>
              <a:t>Opravy součástí</a:t>
            </a:r>
          </a:p>
          <a:p>
            <a:r>
              <a:rPr lang="cs-CZ" sz="2400">
                <a:solidFill>
                  <a:schemeClr val="tx2"/>
                </a:solidFill>
                <a:cs typeface="Calibri"/>
              </a:rPr>
              <a:t>Montáž střižného nástroje</a:t>
            </a:r>
          </a:p>
          <a:p>
            <a:r>
              <a:rPr lang="cs-CZ" sz="2400">
                <a:solidFill>
                  <a:schemeClr val="tx2"/>
                </a:solidFill>
                <a:cs typeface="Calibri"/>
              </a:rPr>
              <a:t>Ověření funkčnosti nástroje</a:t>
            </a:r>
            <a:endParaRPr lang="cs-CZ" sz="24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39B2099C-1001-4D75-BEFA-40B3991C8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03" y="1101496"/>
            <a:ext cx="4378711" cy="45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2A7021-4A55-48B9-A8A3-09F7187E6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12" y="359359"/>
            <a:ext cx="6330841" cy="1837349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  <a:cs typeface="Calibri Light"/>
              </a:rPr>
              <a:t>Demontáž střižného nástroje</a:t>
            </a:r>
            <a:endParaRPr lang="cs-CZ" sz="400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BF5480-2836-4EEF-A5FF-4D6ECE66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24" y="2551873"/>
            <a:ext cx="5709721" cy="2430864"/>
          </a:xfrm>
        </p:spPr>
        <p:txBody>
          <a:bodyPr anchor="t">
            <a:normAutofit/>
          </a:bodyPr>
          <a:lstStyle/>
          <a:p>
            <a:r>
              <a:rPr lang="cs-CZ" sz="2400">
                <a:solidFill>
                  <a:schemeClr val="tx2"/>
                </a:solidFill>
                <a:cs typeface="Calibri"/>
              </a:rPr>
              <a:t>Demontáž střižného nástroje je velice snadná, musíme celý nástroj rozebrat do posledního šroubku</a:t>
            </a:r>
            <a:endParaRPr lang="cs-CZ" sz="240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941E8601-35FB-4788-97E1-4B021229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327" y="3764241"/>
            <a:ext cx="6776224" cy="27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0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4FD48BF-483E-41E3-9575-FF128A7C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070" y="322188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  <a:cs typeface="Calibri Light"/>
              </a:rPr>
              <a:t>Čistění střižného nástroje</a:t>
            </a:r>
            <a:endParaRPr lang="cs-CZ" sz="40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456EA8-3433-476C-B663-36E589B1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92" y="2802775"/>
            <a:ext cx="5709721" cy="2430864"/>
          </a:xfrm>
        </p:spPr>
        <p:txBody>
          <a:bodyPr anchor="t">
            <a:normAutofit/>
          </a:bodyPr>
          <a:lstStyle/>
          <a:p>
            <a:r>
              <a:rPr lang="cs-CZ" sz="2400">
                <a:solidFill>
                  <a:schemeClr val="tx2"/>
                </a:solidFill>
                <a:cs typeface="Calibri"/>
              </a:rPr>
              <a:t>Všechny součásti důkladně očistíme za pomozí různých kartáčků, hadříků a čistících přípravků.</a:t>
            </a:r>
          </a:p>
          <a:p>
            <a:r>
              <a:rPr lang="cs-CZ" sz="2400">
                <a:solidFill>
                  <a:schemeClr val="tx2"/>
                </a:solidFill>
                <a:cs typeface="Calibri"/>
              </a:rPr>
              <a:t>K čištění také můžeme užít čistící olejové lázně.</a:t>
            </a:r>
            <a:endParaRPr lang="cs-CZ" sz="24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4" descr="Obsah obrázku šroub&#10;&#10;Popis se vygeneroval automaticky.">
            <a:extLst>
              <a:ext uri="{FF2B5EF4-FFF2-40B4-BE49-F238E27FC236}">
                <a16:creationId xmlns:a16="http://schemas.microsoft.com/office/drawing/2014/main" id="{C3C840C8-A7F6-40C2-BAB0-7EA013966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791" y="3878766"/>
            <a:ext cx="2743200" cy="2743200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75EDA20D-26FA-42AA-97A9-CA8C25828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352" y="2157001"/>
            <a:ext cx="2743199" cy="26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8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45C847-5628-4BA4-B74D-DD8BA84F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44" y="201383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  <a:cs typeface="Calibri Light"/>
              </a:rPr>
              <a:t>Měření</a:t>
            </a:r>
            <a:endParaRPr lang="cs-CZ" sz="3600">
              <a:solidFill>
                <a:schemeClr val="tx2"/>
              </a:solidFill>
              <a:cs typeface="Calibri Light" panose="020F03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94539-A2AF-458E-9EEC-9C146F64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2143" y="2031483"/>
            <a:ext cx="5709721" cy="2430864"/>
          </a:xfrm>
        </p:spPr>
        <p:txBody>
          <a:bodyPr anchor="t">
            <a:normAutofit/>
          </a:bodyPr>
          <a:lstStyle/>
          <a:p>
            <a:r>
              <a:rPr lang="cs-CZ" sz="2200">
                <a:solidFill>
                  <a:schemeClr val="tx2"/>
                </a:solidFill>
                <a:cs typeface="Calibri"/>
              </a:rPr>
              <a:t>Měření jednotlivých součástí se provádí na profilových projektorech, složitější tvary lze kontrolovat na kameře se softwarem pro měření.</a:t>
            </a:r>
          </a:p>
          <a:p>
            <a:r>
              <a:rPr lang="cs-CZ" sz="2200">
                <a:solidFill>
                  <a:schemeClr val="tx2"/>
                </a:solidFill>
                <a:cs typeface="Calibri"/>
              </a:rPr>
              <a:t>Mezi jednotlivými operacemi se používají většinou posuvná a mikrometrická měřidla.</a:t>
            </a:r>
            <a:endParaRPr lang="cs-CZ" sz="22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4" descr="Obsah obrázku text, zeď, interiér, elektronika&#10;&#10;Popis se vygeneroval automaticky.">
            <a:extLst>
              <a:ext uri="{FF2B5EF4-FFF2-40B4-BE49-F238E27FC236}">
                <a16:creationId xmlns:a16="http://schemas.microsoft.com/office/drawing/2014/main" id="{F7D69ABF-0252-4F84-BB1A-3159C0A8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59" y="4064028"/>
            <a:ext cx="4016297" cy="25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2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9699272-849A-489A-9CEF-A3931A0E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022" y="322188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  <a:cs typeface="Calibri Light"/>
              </a:rPr>
              <a:t>Opravy součástí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78B79-7ED6-4921-98A1-B8C84C75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58" y="2555041"/>
            <a:ext cx="10766629" cy="4794795"/>
          </a:xfrm>
        </p:spPr>
        <p:txBody>
          <a:bodyPr anchor="t">
            <a:normAutofit/>
          </a:bodyPr>
          <a:lstStyle/>
          <a:p>
            <a:r>
              <a:rPr lang="cs-CZ" sz="2000">
                <a:solidFill>
                  <a:schemeClr val="tx2"/>
                </a:solidFill>
                <a:cs typeface="Calibri"/>
              </a:rPr>
              <a:t>Pokud jsou někde rozměry menší (např. uštípnutí), musí se chybějící materiál navařit a pak obrobit na požadované rozměry. To se však musí posoudit z hlediska funkčnosti, složitosti a ceny, někdy je výhodnější vyrobit součást novou.</a:t>
            </a:r>
            <a:endParaRPr lang="cs-CZ">
              <a:solidFill>
                <a:schemeClr val="tx2"/>
              </a:solidFill>
            </a:endParaRPr>
          </a:p>
          <a:p>
            <a:r>
              <a:rPr lang="cs-CZ" sz="2000">
                <a:solidFill>
                  <a:schemeClr val="tx2"/>
                </a:solidFill>
                <a:cs typeface="Calibri"/>
              </a:rPr>
              <a:t>Pro opravy poškozených součástí se většinou používá technologie hybridní svařování laserem.</a:t>
            </a:r>
            <a:endParaRPr lang="cs-CZ" sz="2000" dirty="0">
              <a:solidFill>
                <a:schemeClr val="tx2"/>
              </a:solidFill>
              <a:cs typeface="Calibri"/>
            </a:endParaRPr>
          </a:p>
          <a:p>
            <a:r>
              <a:rPr lang="cs-CZ" sz="2000">
                <a:solidFill>
                  <a:schemeClr val="tx2"/>
                </a:solidFill>
                <a:cs typeface="Calibri"/>
              </a:rPr>
              <a:t>Navařování laserem je metoda, kterou lze navařovat velice malé součásti bez rizika jejich poškození vysokou teplotou předávanou do okolí svaru. Navařování je realizováno přidáváním drátu. Drát a místo svaru se taví laserovým paprskem v ochrané atmosféře - argon.</a:t>
            </a:r>
            <a:endParaRPr lang="cs-CZ" sz="2000" dirty="0">
              <a:solidFill>
                <a:schemeClr val="tx2"/>
              </a:solidFill>
              <a:cs typeface="Calibri"/>
            </a:endParaRPr>
          </a:p>
          <a:p>
            <a:r>
              <a:rPr lang="cs-CZ" sz="2000">
                <a:solidFill>
                  <a:schemeClr val="tx2"/>
                </a:solidFill>
                <a:cs typeface="Calibri"/>
              </a:rPr>
              <a:t>Velikou výhodou je možnost navařování materiálů vyráběných práškovou metalurgií.</a:t>
            </a:r>
            <a:endParaRPr lang="cs-CZ" sz="2000" dirty="0">
              <a:solidFill>
                <a:schemeClr val="tx2"/>
              </a:solidFill>
              <a:cs typeface="Calibri"/>
            </a:endParaRPr>
          </a:p>
          <a:p>
            <a:endParaRPr lang="cs-CZ" sz="2000" dirty="0">
              <a:solidFill>
                <a:schemeClr val="tx2"/>
              </a:solidFill>
              <a:cs typeface="Calibri"/>
            </a:endParaRPr>
          </a:p>
          <a:p>
            <a:endParaRPr lang="cs-CZ" sz="20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42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EAADB6-3891-458A-9CC3-CDF2A845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97" y="405822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  <a:cs typeface="Calibri Light"/>
              </a:rPr>
              <a:t>Opravy součástí</a:t>
            </a:r>
            <a:endParaRPr lang="cs-CZ" sz="3600">
              <a:solidFill>
                <a:schemeClr val="tx2"/>
              </a:solidFill>
              <a:cs typeface="Calibri Light" panose="020F03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4" descr="Obsah obrázku interiér, patro&#10;&#10;Popis se vygeneroval automaticky.">
            <a:extLst>
              <a:ext uri="{FF2B5EF4-FFF2-40B4-BE49-F238E27FC236}">
                <a16:creationId xmlns:a16="http://schemas.microsoft.com/office/drawing/2014/main" id="{156D2162-ABF2-4FCD-875C-1FBECA9CD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41" y="2526832"/>
            <a:ext cx="7612564" cy="37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B984D10-9F7B-4240-B1A1-C83EE557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729" y="322188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  <a:cs typeface="Calibri Light"/>
              </a:rPr>
              <a:t>Montáž střižného nástroje</a:t>
            </a:r>
            <a:endParaRPr lang="cs-CZ" sz="40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C5AA7E-73E7-4BA8-AA84-BC71C896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44" y="2802775"/>
            <a:ext cx="6192940" cy="2430864"/>
          </a:xfrm>
        </p:spPr>
        <p:txBody>
          <a:bodyPr anchor="t">
            <a:normAutofit/>
          </a:bodyPr>
          <a:lstStyle/>
          <a:p>
            <a:r>
              <a:rPr lang="cs-CZ" sz="2400">
                <a:solidFill>
                  <a:schemeClr val="tx2"/>
                </a:solidFill>
                <a:cs typeface="Calibri"/>
              </a:rPr>
              <a:t>V této fázi se musí vše velmi pečlivě zkompletovat, protože na přesném sestavení nástroje je závislá jeho funkčnost a kvalita součástí, které na něm budou vyráběny.</a:t>
            </a:r>
            <a:endParaRPr lang="cs-CZ" sz="2400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8977828A-0417-4B19-9F0D-46E035F9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937" y="3587858"/>
            <a:ext cx="4945565" cy="29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2F000D-7B2F-4F32-BBC0-A1CEDE05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99" y="405822"/>
            <a:ext cx="6247208" cy="1837349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tx2"/>
                </a:solidFill>
                <a:cs typeface="Calibri Light"/>
              </a:rPr>
              <a:t>Ověření funkčnosti nástroje</a:t>
            </a:r>
            <a:endParaRPr lang="cs-CZ" sz="400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AD8F1-5414-4249-B179-5D296031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753" y="2635507"/>
            <a:ext cx="4659648" cy="2430864"/>
          </a:xfrm>
        </p:spPr>
        <p:txBody>
          <a:bodyPr anchor="t">
            <a:normAutofit/>
          </a:bodyPr>
          <a:lstStyle/>
          <a:p>
            <a:r>
              <a:rPr lang="cs-CZ" sz="2400">
                <a:solidFill>
                  <a:schemeClr val="tx2"/>
                </a:solidFill>
                <a:cs typeface="Calibri"/>
              </a:rPr>
              <a:t>Po kompletaci celého nástroje na montážním pracovišti a odstranění nedostatků následuje odzkoušení nástroje na lisu.</a:t>
            </a:r>
            <a:endParaRPr lang="cs-CZ" sz="240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28FA730C-8C92-4C07-ADA3-29AEEFBF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130" y="2304070"/>
            <a:ext cx="3440151" cy="44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00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Obsah</vt:lpstr>
      <vt:lpstr>Demontáž střižného nástroje</vt:lpstr>
      <vt:lpstr>Čistění střižného nástroje</vt:lpstr>
      <vt:lpstr>Měření</vt:lpstr>
      <vt:lpstr>Opravy součástí</vt:lpstr>
      <vt:lpstr>Opravy součástí</vt:lpstr>
      <vt:lpstr>Montáž střižného nástroje</vt:lpstr>
      <vt:lpstr>Ověření funkčnosti nástroje</vt:lpstr>
      <vt:lpstr>Děkuji všem za vaši pozornost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269</cp:revision>
  <dcterms:created xsi:type="dcterms:W3CDTF">2021-11-27T09:25:36Z</dcterms:created>
  <dcterms:modified xsi:type="dcterms:W3CDTF">2021-11-27T11:43:06Z</dcterms:modified>
</cp:coreProperties>
</file>