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2E435-0DF3-4DC6-9980-2FE29028F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031A71D-E15E-43DD-ABD1-8A53EEBF4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1CAE1D-48EE-4000-AD5F-A333C395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218873-3634-4779-8D6A-15A4413C5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DC1716B-5548-4047-9B5A-116093D0D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8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6D3B60-854C-4A3A-A30A-C514485DD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8A28BA-9070-4384-82C8-A4B8F2393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21175E-5063-4AD2-AF10-FCDE72C1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23EF5B-B999-474B-9092-16ED9F95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102714-1216-49DD-8806-805AEABB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5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2935905-F965-448C-BF4F-35F5FFF81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29A28AE-0DAC-4092-9549-55A90F6DD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6419F6-9622-467C-A6B5-D50F78DF9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909087-7B4A-40EE-B1EA-6765AD417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78E677-5E86-420F-BD79-77137AE8B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164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8E3B-94A6-41E2-A10D-32AC93BE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AF504-E36C-42EC-89E5-B8DFA8DFC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1B479C-49A7-4305-83A1-F1BC2EF98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4C4C9B-97D8-44EF-B05A-563F52D5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64071-BC8C-4459-819D-5822C2B4B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8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7A78CC-C1E1-41B1-A422-88281D6E9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B0E585-073B-466F-AC05-541F4F7B3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D40EC5-D7B2-4EF4-ACC1-40C40D09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962AAB-6807-4768-920C-B73F11C1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D15833-EA31-4944-BF03-45E571C86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87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85EEB1-220C-484B-AE5A-20A81A67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C76490-FDDD-469C-A6BD-4D55606E45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0843BA8-E523-45E4-9493-50A49AB79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7CA11D-DD16-4ACC-B6BA-A4D733A12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0BFA38-FC51-4DE9-9897-3C79104AA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1594D6B-1018-4836-9F98-DACD5CD1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665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D18D4-F11B-451D-A4C4-D1A324BE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803FFE-ECEC-4FCA-950A-0FBC988F7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C55A26-0D07-4C3D-A809-7371C3299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05DCC49-AFF0-4BBC-AA61-374CA3B7D0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FE5474D-C883-4154-8423-AE6617FBF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67E414-C6E0-4C7E-B028-8B5462793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5174E3-09F2-4861-8EE8-3BAD7961C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7E54C4E-49D5-4B24-A2C9-966CB964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23CAB-5762-4981-B2B9-B7B986CB8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277985C-3F5C-4C55-8EEB-E0C0B2E0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C57581D-E852-4D89-B97D-BB43632D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21A482-7F04-4EDE-A568-9741B18BF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78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EC462DF-9D7B-43F7-92E4-1CFCB37D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E11579-0C86-4A84-99B4-FF1F9E4CD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11D6B3-504B-45CD-86E8-7E1DB015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93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C62362-F4DC-40FB-95BA-C8FB9356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3A84D5-BE52-4748-B063-0CF78DF7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86351C9-13D3-4927-9258-DC9E2CCF8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75B804-AC32-44B0-AE1C-BB7738F4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5958102-8D29-484A-BC1B-5615D0521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D7C4F6-552B-4527-A0EB-10022941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69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BB7689-B295-47CD-ADD2-48AD4FE4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38E3BD-2355-424B-8D2F-F156B93AE9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6264A3D-F05B-4CC4-B8B2-B36D6BB4E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D5F5AB-367A-48D5-9AF1-9D998EE6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3B1E54-0E5B-462E-9E3C-59C63A086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00F084-8BC8-4B92-9454-6A722054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22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5E713A4-C84C-4201-8CF9-F4B2D83C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076E424-64A3-4F7F-B23B-2688D0F0D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FBAF3E-E571-42D5-A6F7-B8D8C6C63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298A-997C-4963-8C66-FEF2FF7D4599}" type="datetimeFigureOut">
              <a:rPr lang="en-GB" smtClean="0"/>
              <a:t>27/11/2021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780F7C-5F28-4656-91D6-ED6A861E7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CDCA17-9A36-4CF1-9CE6-9209B6EC1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66A60-193B-473C-A421-A723197E3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8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7278" y="2976465"/>
            <a:ext cx="10393251" cy="311524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cs-CZ" sz="4000" b="1" dirty="0"/>
              <a:t>JMÉNO: Jan Vrzal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TÉMA: Logistika výroby, plánování výroby, výpočty a výrobní ukazatele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NÁZEV PROJEKTU: Vyšší přidaná hodnota ve strojírenství-náš směr a cíl</a:t>
            </a:r>
          </a:p>
          <a:p>
            <a:r>
              <a:rPr lang="en-GB" dirty="0"/>
              <a:t>6. 9. 2021 – 1. 10. 2021</a:t>
            </a:r>
            <a:endParaRPr lang="cs-CZ" dirty="0"/>
          </a:p>
          <a:p>
            <a:r>
              <a:rPr lang="en-GB" dirty="0"/>
              <a:t>SWOBODA TECHNOLOGIES WIGGENSBACH</a:t>
            </a:r>
            <a:r>
              <a:rPr lang="cs-CZ" dirty="0"/>
              <a:t>, NĚMECKO</a:t>
            </a:r>
            <a:endParaRPr lang="en-GB" dirty="0"/>
          </a:p>
          <a:p>
            <a:endParaRPr lang="cs-CZ" sz="3200" b="1" dirty="0">
              <a:solidFill>
                <a:srgbClr val="FF0000"/>
              </a:solidFill>
            </a:endParaRPr>
          </a:p>
          <a:p>
            <a:endParaRPr lang="cs-CZ" sz="3200" dirty="0"/>
          </a:p>
          <a:p>
            <a:endParaRPr lang="cs-CZ" sz="3200" b="1" dirty="0">
              <a:solidFill>
                <a:srgbClr val="FF0000"/>
              </a:solidFill>
            </a:endParaRPr>
          </a:p>
        </p:txBody>
      </p:sp>
      <p:pic>
        <p:nvPicPr>
          <p:cNvPr id="10" name="Obrázek 9" descr="E:\NOVÝ ERASMUS+\NOVÉ LOGO\eu_flag_co_funded_pos_[rgb]_right.jpg">
            <a:extLst>
              <a:ext uri="{FF2B5EF4-FFF2-40B4-BE49-F238E27FC236}">
                <a16:creationId xmlns:a16="http://schemas.microsoft.com/office/drawing/2014/main" id="{024487D1-3291-46C7-9F87-7666F932B2B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15" y="903896"/>
            <a:ext cx="4128116" cy="1555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" descr="VÃ½sledek obrÃ¡zku pro dzs">
            <a:extLst>
              <a:ext uri="{FF2B5EF4-FFF2-40B4-BE49-F238E27FC236}">
                <a16:creationId xmlns:a16="http://schemas.microsoft.com/office/drawing/2014/main" id="{A5FCC327-D409-4FBB-86C7-6842C14D43C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9562" y="668640"/>
            <a:ext cx="2689917" cy="17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ek 4" descr="VÃ½sledek obrÃ¡zku pro mÅ¡mt logo">
            <a:extLst>
              <a:ext uri="{FF2B5EF4-FFF2-40B4-BE49-F238E27FC236}">
                <a16:creationId xmlns:a16="http://schemas.microsoft.com/office/drawing/2014/main" id="{475147D7-7B75-4A7D-B750-74550D755429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97268" y="1053502"/>
            <a:ext cx="2392490" cy="142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6484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70F25-15B8-4F49-950A-D54A94899A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C1FCA2C-25FA-4F53-817D-B01788A55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 Vrzal</a:t>
            </a:r>
          </a:p>
        </p:txBody>
      </p:sp>
    </p:spTree>
    <p:extLst>
      <p:ext uri="{BB962C8B-B14F-4D97-AF65-F5344CB8AC3E}">
        <p14:creationId xmlns:p14="http://schemas.microsoft.com/office/powerpoint/2010/main" val="423509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4DB7E4-3F45-469B-9174-93C24080E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výroby - úvod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831D15BC-9F01-4176-ABBF-C77BCAB1C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Oddělení se vypořádává s všemi různými přípravami</a:t>
            </a:r>
          </a:p>
          <a:p>
            <a:r>
              <a:rPr lang="cs-CZ" sz="2400" dirty="0"/>
              <a:t>Hlavním cíl - mít co nejefektivnější výrobu za co nejméně peněz</a:t>
            </a:r>
          </a:p>
          <a:p>
            <a:r>
              <a:rPr lang="cs-CZ" sz="2400" dirty="0"/>
              <a:t>Dělení na dvě pododdělení: Technologie a Technická příprava výroby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20180E-3769-48B3-BFCE-D59F2B77D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613" y="3476227"/>
            <a:ext cx="5300774" cy="283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6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9BEECC3-2FD2-4915-B215-3189A29E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výroby - úvod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99CCFC-F2E0-44FC-A991-3F58948376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Technologie</a:t>
            </a:r>
          </a:p>
          <a:p>
            <a:r>
              <a:rPr lang="cs-CZ" sz="2000" dirty="0"/>
              <a:t>Plánuje od prvního designu výrobku po start výroby</a:t>
            </a:r>
          </a:p>
          <a:p>
            <a:r>
              <a:rPr lang="cs-CZ" sz="2000" dirty="0"/>
              <a:t>Příprava specifikací, výběr dodavatele, plánování výrobních procesů, koncept výrobních line</a:t>
            </a:r>
            <a:r>
              <a:rPr lang="cs-CZ" dirty="0"/>
              <a:t>k 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24177C6-8F32-41FC-A30D-F621D7A3F5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Technická příprava výroby </a:t>
            </a:r>
          </a:p>
          <a:p>
            <a:r>
              <a:rPr lang="cs-CZ" sz="2000" dirty="0"/>
              <a:t>Zvyšuje produktivitu</a:t>
            </a:r>
          </a:p>
          <a:p>
            <a:r>
              <a:rPr lang="cs-CZ" sz="2000" dirty="0"/>
              <a:t>Lehčí vyrábění a kvalita výrobků</a:t>
            </a:r>
          </a:p>
          <a:p>
            <a:r>
              <a:rPr lang="cs-CZ" sz="2000" dirty="0"/>
              <a:t>Zvyšuje efektivitu výroby</a:t>
            </a:r>
          </a:p>
          <a:p>
            <a:r>
              <a:rPr lang="cs-CZ" sz="2000" dirty="0"/>
              <a:t>Např. vytváření layoutů, optimalizace výroby, SAP údržba</a:t>
            </a:r>
          </a:p>
        </p:txBody>
      </p:sp>
    </p:spTree>
    <p:extLst>
      <p:ext uri="{BB962C8B-B14F-4D97-AF65-F5344CB8AC3E}">
        <p14:creationId xmlns:p14="http://schemas.microsoft.com/office/powerpoint/2010/main" val="414523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1960C-8D98-4822-8B3C-DC27DFEA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ERP/SAP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18B55D-67F5-49B2-8059-F3F9D970E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Enterprise</a:t>
            </a:r>
            <a:r>
              <a:rPr lang="cs-CZ" sz="2400" dirty="0"/>
              <a:t> </a:t>
            </a:r>
            <a:r>
              <a:rPr lang="cs-CZ" sz="2400" dirty="0" err="1"/>
              <a:t>resource</a:t>
            </a:r>
            <a:r>
              <a:rPr lang="cs-CZ" sz="2400" dirty="0"/>
              <a:t> </a:t>
            </a:r>
            <a:r>
              <a:rPr lang="cs-CZ" sz="2400" dirty="0" err="1"/>
              <a:t>planning</a:t>
            </a:r>
            <a:r>
              <a:rPr lang="cs-CZ" sz="2400" dirty="0"/>
              <a:t> (ERP) </a:t>
            </a:r>
            <a:r>
              <a:rPr lang="cs-CZ" sz="2000" i="1" dirty="0"/>
              <a:t>Materiálově hospodářský systém</a:t>
            </a:r>
            <a:endParaRPr lang="cs-CZ" sz="2000" dirty="0"/>
          </a:p>
          <a:p>
            <a:r>
              <a:rPr lang="cs-CZ" sz="2400" dirty="0"/>
              <a:t>Software pro řízení výroby, obsahující okruhy financí, výroby, dodavatelského řetězce, údržby a další. ERP sdružuje tyto procesy do jednoho systému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E47412-F70A-418C-A9B4-310FC18C8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102" y="3433763"/>
            <a:ext cx="50673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416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76915D-5500-4B4C-B2B6-BE94975DB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ERP/SAP – Kusovník (Bill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Material</a:t>
            </a:r>
            <a:r>
              <a:rPr lang="cs-CZ" dirty="0"/>
              <a:t>)</a:t>
            </a: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26E29348-2E73-4C6F-B8EB-8170DA3FE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Definice:</a:t>
            </a:r>
            <a:br>
              <a:rPr lang="cs-CZ" sz="2400" dirty="0"/>
            </a:br>
            <a:br>
              <a:rPr lang="cs-CZ" sz="2400" dirty="0"/>
            </a:br>
            <a:r>
              <a:rPr lang="cs-CZ" sz="2000" dirty="0"/>
              <a:t>Seznam všech materiálů, komponentu, podsestav, polotovarů či součástek, které jsou nutné pro výrobu finálního výrobku, včetně jejich množství</a:t>
            </a:r>
            <a:endParaRPr lang="cs-CZ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FA5408D-9744-4A57-9493-DF3ABC031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562" y="3550298"/>
            <a:ext cx="4381500" cy="250507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98B3DB4-95DF-4B12-B32E-F42F4CFA3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4599" y="3418131"/>
            <a:ext cx="4067175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93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3BE06-5B2E-4267-B066-3025D98A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ERP/SAP – Pracovní postup (Instrukce)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729CA7-2910-4B00-989F-E50874B54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Pracovní postup obsahuje všechny pracovní činnosti a jejich pořadí, včetně strojů, nástrojů, časů cyklů a pracoviště.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3EDFE15-20C0-4B8C-9359-47750470C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985" y="4320073"/>
            <a:ext cx="4295775" cy="13716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7D36338-DAAC-4FDE-8318-D5A3380880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886" y="3939073"/>
            <a:ext cx="3762375" cy="21336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7ABD599-DB10-4F34-9B43-D06B13AF41BE}"/>
              </a:ext>
            </a:extLst>
          </p:cNvPr>
          <p:cNvSpPr txBox="1"/>
          <p:nvPr/>
        </p:nvSpPr>
        <p:spPr>
          <a:xfrm>
            <a:off x="952985" y="3698607"/>
            <a:ext cx="3070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Co je potřeba pro výrobu kola?</a:t>
            </a:r>
          </a:p>
        </p:txBody>
      </p:sp>
    </p:spTree>
    <p:extLst>
      <p:ext uri="{BB962C8B-B14F-4D97-AF65-F5344CB8AC3E}">
        <p14:creationId xmlns:p14="http://schemas.microsoft.com/office/powerpoint/2010/main" val="3945076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9CAD8F-556A-4F40-87D9-8B2F2C488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obalů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385F5E-66E2-4C09-8D71-591A9B701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Obaly jsou potřeba pro přesun výrobků od dodavatele k zákazníkovi, popřípadě do servisů.</a:t>
            </a: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Obaly mohou být vratné či nevratné.</a:t>
            </a:r>
          </a:p>
          <a:p>
            <a:r>
              <a:rPr lang="cs-CZ" sz="2000" dirty="0"/>
              <a:t>Obaly musí být navrženy tak aby ochránili výrobek, </a:t>
            </a:r>
          </a:p>
          <a:p>
            <a:r>
              <a:rPr lang="cs-CZ" sz="2000" dirty="0"/>
              <a:t>Snižovali dopad na životní prostředí,</a:t>
            </a:r>
          </a:p>
          <a:p>
            <a:r>
              <a:rPr lang="cs-CZ" sz="2000" dirty="0"/>
              <a:t>Usnadnili manipulaci a identifikaci s výrobky,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9D5C0DD-D52B-4656-BA41-DD6F282DA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989" y="4693444"/>
            <a:ext cx="2047875" cy="155257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72B160F-7D48-496D-9E3C-AF9F12D6A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589" y="4624388"/>
            <a:ext cx="2295525" cy="1828800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A611608-9EA1-4700-92F5-2D04535535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5371" y="4724400"/>
            <a:ext cx="1971675" cy="159067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2AC8537-13A4-4F5E-B112-7B6555A85D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1439" y="4733925"/>
            <a:ext cx="178117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5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EFD1AA-1650-47E5-8749-CD933ED29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výrobní linky - OEE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8AB7F6-983F-490F-9AAE-60B507FF4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Co je OEE?</a:t>
            </a:r>
            <a:br>
              <a:rPr lang="cs-CZ" sz="2400" dirty="0"/>
            </a:br>
            <a:br>
              <a:rPr lang="cs-CZ" sz="2400" dirty="0"/>
            </a:br>
            <a:r>
              <a:rPr lang="cs-CZ" sz="2400" dirty="0" err="1"/>
              <a:t>Overall</a:t>
            </a:r>
            <a:r>
              <a:rPr lang="cs-CZ" sz="2400" dirty="0"/>
              <a:t> </a:t>
            </a:r>
            <a:r>
              <a:rPr lang="cs-CZ" sz="2400" dirty="0" err="1"/>
              <a:t>Equipment</a:t>
            </a:r>
            <a:r>
              <a:rPr lang="cs-CZ" sz="2400" dirty="0"/>
              <a:t> </a:t>
            </a:r>
            <a:r>
              <a:rPr lang="cs-CZ" sz="2400" dirty="0" err="1"/>
              <a:t>Effectiveness</a:t>
            </a:r>
            <a:r>
              <a:rPr lang="cs-CZ" sz="2400" dirty="0"/>
              <a:t> (OEE)</a:t>
            </a:r>
          </a:p>
          <a:p>
            <a:endParaRPr lang="cs-CZ" sz="2400" dirty="0"/>
          </a:p>
          <a:p>
            <a:r>
              <a:rPr lang="cs-CZ" sz="2000" dirty="0"/>
              <a:t>Identifikuje skutečný produktivní čas.</a:t>
            </a:r>
          </a:p>
          <a:p>
            <a:r>
              <a:rPr lang="cs-CZ" sz="2000" dirty="0"/>
              <a:t>Nástroj pro identifikaci různých problémů,</a:t>
            </a:r>
            <a:br>
              <a:rPr lang="cs-CZ" sz="2000" dirty="0"/>
            </a:br>
            <a:r>
              <a:rPr lang="cs-CZ" sz="2000" dirty="0"/>
              <a:t>v celém výrobním procesu.</a:t>
            </a:r>
          </a:p>
          <a:p>
            <a:r>
              <a:rPr lang="cs-CZ" sz="2000" dirty="0"/>
              <a:t>OEE je jednoduchý nástroj k nalezení ztrát, </a:t>
            </a:r>
            <a:br>
              <a:rPr lang="cs-CZ" sz="2000" dirty="0"/>
            </a:br>
            <a:r>
              <a:rPr lang="cs-CZ" sz="2000" dirty="0"/>
              <a:t>porovnání vývoje, a zlepšení produktivity výrobní zařízení</a:t>
            </a:r>
            <a:br>
              <a:rPr lang="cs-CZ" sz="2000" dirty="0"/>
            </a:br>
            <a:endParaRPr lang="cs-CZ" sz="2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95E0C8A-7ADC-4F2B-B61B-258A50E71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1059" y="2488707"/>
            <a:ext cx="35242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54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5A6B22-4512-44BF-B5E4-AC319971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výrobní linky - OEE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0971F-86B0-4D7F-B517-CECC37070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jsou ztráty zařízení?</a:t>
            </a:r>
            <a:br>
              <a:rPr lang="cs-CZ" dirty="0"/>
            </a:br>
            <a:br>
              <a:rPr lang="cs-CZ" dirty="0"/>
            </a:br>
            <a:r>
              <a:rPr lang="cs-CZ" sz="2000" b="1" dirty="0"/>
              <a:t>OEE hodnota 100% </a:t>
            </a:r>
            <a:r>
              <a:rPr lang="cs-CZ" sz="2000" dirty="0"/>
              <a:t>znamená že:</a:t>
            </a:r>
          </a:p>
          <a:p>
            <a:pPr marL="0" indent="0">
              <a:buNone/>
            </a:pPr>
            <a:r>
              <a:rPr lang="cs-CZ" sz="2000" dirty="0"/>
              <a:t>Vyrábíte pouze dobré díly, a to tak rychle jak je to možné, bez jediného přerušení.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3D1FEBE-1082-4F79-8789-D51FF99D3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82597"/>
            <a:ext cx="3743131" cy="2332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906E006-B74B-4C7F-BF05-DC9AD228F2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630" y="3882597"/>
            <a:ext cx="3619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51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99FE249DCE824584A12606512A5E5D" ma:contentTypeVersion="10" ma:contentTypeDescription="Vytvoří nový dokument" ma:contentTypeScope="" ma:versionID="c6c66faa3f34f90539e5ee6b916b0393">
  <xsd:schema xmlns:xsd="http://www.w3.org/2001/XMLSchema" xmlns:xs="http://www.w3.org/2001/XMLSchema" xmlns:p="http://schemas.microsoft.com/office/2006/metadata/properties" xmlns:ns2="34cb4a16-7dbd-4801-a7a8-6c0c2dc36154" targetNamespace="http://schemas.microsoft.com/office/2006/metadata/properties" ma:root="true" ma:fieldsID="0413953615a2adb11f4900dfaa245eb1" ns2:_="">
    <xsd:import namespace="34cb4a16-7dbd-4801-a7a8-6c0c2dc361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b4a16-7dbd-4801-a7a8-6c0c2dc361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D902A3-BCF7-4428-8864-8F6D268C84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1C381B-EF78-4DD3-8FD3-12E6E2B0B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b4a16-7dbd-4801-a7a8-6c0c2dc361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F81BF8-94D9-4A5A-B142-86CF31D8E39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376</Words>
  <Application>Microsoft Office PowerPoint</Application>
  <PresentationFormat>Širokoúhlá obrazovka</PresentationFormat>
  <Paragraphs>43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Plánování výroby - úvod</vt:lpstr>
      <vt:lpstr>Plánování výroby - úvod</vt:lpstr>
      <vt:lpstr>ERP/SAP</vt:lpstr>
      <vt:lpstr>ERP/SAP – Kusovník (Bill of Material)</vt:lpstr>
      <vt:lpstr>ERP/SAP – Pracovní postup (Instrukce)</vt:lpstr>
      <vt:lpstr>Plánování obalů </vt:lpstr>
      <vt:lpstr>Plánování výrobní linky - OEE</vt:lpstr>
      <vt:lpstr>Plánování výrobní linky - OEE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Hamrová Radmila</dc:creator>
  <cp:lastModifiedBy>Jan Vrzal</cp:lastModifiedBy>
  <cp:revision>14</cp:revision>
  <dcterms:created xsi:type="dcterms:W3CDTF">2021-11-21T09:44:27Z</dcterms:created>
  <dcterms:modified xsi:type="dcterms:W3CDTF">2021-11-27T14:05:45Z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0x0101002299FE249DCE824584A12606512A5E5D</vt:lpwstr>
  </property>
</Properties>
</file>