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epson.cz/robots" TargetMode="External"/><Relationship Id="rId7" Type="http://schemas.openxmlformats.org/officeDocument/2006/relationships/image" Target="../media/image25.svg"/><Relationship Id="rId2" Type="http://schemas.openxmlformats.org/officeDocument/2006/relationships/hyperlink" Target="https://www.kuka.com/cs-cz" TargetMode="External"/><Relationship Id="rId1" Type="http://schemas.openxmlformats.org/officeDocument/2006/relationships/hyperlink" Target="https://www.google.cz/imghp?hl=cs" TargetMode="Externa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hyperlink" Target="https://www.google.cz/imghp?hl=cs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hyperlink" Target="https://www.kuka.com/cs-cz" TargetMode="External"/><Relationship Id="rId11" Type="http://schemas.openxmlformats.org/officeDocument/2006/relationships/image" Target="../media/image29.svg"/><Relationship Id="rId5" Type="http://schemas.openxmlformats.org/officeDocument/2006/relationships/image" Target="../media/image25.sv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hyperlink" Target="https://www.epson.cz/robot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4A8B59-BE58-4616-8886-84CDDECC58E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4902AC5-F648-4D5F-A566-1A2FE229A18B}">
      <dgm:prSet/>
      <dgm:spPr/>
      <dgm:t>
        <a:bodyPr/>
        <a:lstStyle/>
        <a:p>
          <a:r>
            <a:rPr lang="cs-CZ">
              <a:hlinkClick xmlns:r="http://schemas.openxmlformats.org/officeDocument/2006/relationships" r:id="rId1"/>
            </a:rPr>
            <a:t>Obrázky Google</a:t>
          </a:r>
          <a:endParaRPr lang="en-US"/>
        </a:p>
      </dgm:t>
    </dgm:pt>
    <dgm:pt modelId="{E761B0A2-0A46-43BB-AF01-7597EC08F134}" type="parTrans" cxnId="{862FFC72-7403-4361-B73E-939366A6E80E}">
      <dgm:prSet/>
      <dgm:spPr/>
      <dgm:t>
        <a:bodyPr/>
        <a:lstStyle/>
        <a:p>
          <a:endParaRPr lang="en-US"/>
        </a:p>
      </dgm:t>
    </dgm:pt>
    <dgm:pt modelId="{E4D40B3E-B988-48D6-B2FC-42F79DBC4666}" type="sibTrans" cxnId="{862FFC72-7403-4361-B73E-939366A6E80E}">
      <dgm:prSet/>
      <dgm:spPr/>
      <dgm:t>
        <a:bodyPr/>
        <a:lstStyle/>
        <a:p>
          <a:endParaRPr lang="en-US"/>
        </a:p>
      </dgm:t>
    </dgm:pt>
    <dgm:pt modelId="{518D20C9-98D4-425D-A48E-91CC6D904F82}">
      <dgm:prSet/>
      <dgm:spPr/>
      <dgm:t>
        <a:bodyPr/>
        <a:lstStyle/>
        <a:p>
          <a:r>
            <a:rPr lang="cs-CZ">
              <a:hlinkClick xmlns:r="http://schemas.openxmlformats.org/officeDocument/2006/relationships" r:id="rId2"/>
            </a:rPr>
            <a:t>industrial intelligence 4.0_beyond automation | KUKA AG</a:t>
          </a:r>
          <a:endParaRPr lang="en-US"/>
        </a:p>
      </dgm:t>
    </dgm:pt>
    <dgm:pt modelId="{478C6160-66EB-448B-A1AD-5C992BE213D6}" type="parTrans" cxnId="{C71CC2DB-B2CC-4886-9205-F9A8EC7DF4B2}">
      <dgm:prSet/>
      <dgm:spPr/>
      <dgm:t>
        <a:bodyPr/>
        <a:lstStyle/>
        <a:p>
          <a:endParaRPr lang="en-US"/>
        </a:p>
      </dgm:t>
    </dgm:pt>
    <dgm:pt modelId="{9DA8F0B3-0284-415A-A264-F96127AB6FCA}" type="sibTrans" cxnId="{C71CC2DB-B2CC-4886-9205-F9A8EC7DF4B2}">
      <dgm:prSet/>
      <dgm:spPr/>
      <dgm:t>
        <a:bodyPr/>
        <a:lstStyle/>
        <a:p>
          <a:endParaRPr lang="en-US"/>
        </a:p>
      </dgm:t>
    </dgm:pt>
    <dgm:pt modelId="{B54C4B55-6242-4DE5-9061-CB3D5655DBD8}">
      <dgm:prSet/>
      <dgm:spPr/>
      <dgm:t>
        <a:bodyPr/>
        <a:lstStyle/>
        <a:p>
          <a:r>
            <a:rPr lang="cs-CZ">
              <a:hlinkClick xmlns:r="http://schemas.openxmlformats.org/officeDocument/2006/relationships" r:id="rId3"/>
            </a:rPr>
            <a:t>https://www.epson.cz/robots</a:t>
          </a:r>
          <a:endParaRPr lang="en-US"/>
        </a:p>
      </dgm:t>
    </dgm:pt>
    <dgm:pt modelId="{667B9002-EBC4-4308-9C65-7C2E54BF9F21}" type="parTrans" cxnId="{7A70EC56-579E-4F02-9EBF-260051F7D277}">
      <dgm:prSet/>
      <dgm:spPr/>
      <dgm:t>
        <a:bodyPr/>
        <a:lstStyle/>
        <a:p>
          <a:endParaRPr lang="en-US"/>
        </a:p>
      </dgm:t>
    </dgm:pt>
    <dgm:pt modelId="{79F38150-DDAB-4A2D-9AE9-C6487A614DEB}" type="sibTrans" cxnId="{7A70EC56-579E-4F02-9EBF-260051F7D277}">
      <dgm:prSet/>
      <dgm:spPr/>
      <dgm:t>
        <a:bodyPr/>
        <a:lstStyle/>
        <a:p>
          <a:endParaRPr lang="en-US"/>
        </a:p>
      </dgm:t>
    </dgm:pt>
    <dgm:pt modelId="{A3FF7BF8-4EDE-4160-B1D8-A33A20876767}">
      <dgm:prSet/>
      <dgm:spPr/>
      <dgm:t>
        <a:bodyPr/>
        <a:lstStyle/>
        <a:p>
          <a:r>
            <a:rPr lang="cs-CZ"/>
            <a:t>Vlastní zdroje (obrázky)</a:t>
          </a:r>
          <a:endParaRPr lang="en-US"/>
        </a:p>
      </dgm:t>
    </dgm:pt>
    <dgm:pt modelId="{4A53E521-CA42-4D76-A9A7-E61793D1A9E4}" type="parTrans" cxnId="{497387FB-1F68-4D14-BFD0-84A3AF9F51BF}">
      <dgm:prSet/>
      <dgm:spPr/>
      <dgm:t>
        <a:bodyPr/>
        <a:lstStyle/>
        <a:p>
          <a:endParaRPr lang="en-US"/>
        </a:p>
      </dgm:t>
    </dgm:pt>
    <dgm:pt modelId="{1A209418-1E83-489A-A51B-8E059C6B285B}" type="sibTrans" cxnId="{497387FB-1F68-4D14-BFD0-84A3AF9F51BF}">
      <dgm:prSet/>
      <dgm:spPr/>
      <dgm:t>
        <a:bodyPr/>
        <a:lstStyle/>
        <a:p>
          <a:endParaRPr lang="en-US"/>
        </a:p>
      </dgm:t>
    </dgm:pt>
    <dgm:pt modelId="{2FCB03D0-664E-4AE5-B993-FCB623FA2F4B}" type="pres">
      <dgm:prSet presAssocID="{214A8B59-BE58-4616-8886-84CDDECC58E5}" presName="root" presStyleCnt="0">
        <dgm:presLayoutVars>
          <dgm:dir/>
          <dgm:resizeHandles val="exact"/>
        </dgm:presLayoutVars>
      </dgm:prSet>
      <dgm:spPr/>
    </dgm:pt>
    <dgm:pt modelId="{1992CE60-D3AC-43C5-B23C-12F6C8136196}" type="pres">
      <dgm:prSet presAssocID="{24902AC5-F648-4D5F-A566-1A2FE229A18B}" presName="compNode" presStyleCnt="0"/>
      <dgm:spPr/>
    </dgm:pt>
    <dgm:pt modelId="{2296417B-B58A-4706-9379-3A70509049CB}" type="pres">
      <dgm:prSet presAssocID="{24902AC5-F648-4D5F-A566-1A2FE229A18B}" presName="iconRect" presStyleLbl="node1" presStyleIdx="0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toaparát"/>
        </a:ext>
      </dgm:extLst>
    </dgm:pt>
    <dgm:pt modelId="{68D1ACCA-26AD-47D4-9AF3-DA6B069D50A0}" type="pres">
      <dgm:prSet presAssocID="{24902AC5-F648-4D5F-A566-1A2FE229A18B}" presName="spaceRect" presStyleCnt="0"/>
      <dgm:spPr/>
    </dgm:pt>
    <dgm:pt modelId="{76D4C1C6-EEE5-44D7-9578-3A5A9FA4C3E5}" type="pres">
      <dgm:prSet presAssocID="{24902AC5-F648-4D5F-A566-1A2FE229A18B}" presName="textRect" presStyleLbl="revTx" presStyleIdx="0" presStyleCnt="4">
        <dgm:presLayoutVars>
          <dgm:chMax val="1"/>
          <dgm:chPref val="1"/>
        </dgm:presLayoutVars>
      </dgm:prSet>
      <dgm:spPr/>
    </dgm:pt>
    <dgm:pt modelId="{E3A0D832-6741-413D-BDA0-EEEC61AA9D0F}" type="pres">
      <dgm:prSet presAssocID="{E4D40B3E-B988-48D6-B2FC-42F79DBC4666}" presName="sibTrans" presStyleCnt="0"/>
      <dgm:spPr/>
    </dgm:pt>
    <dgm:pt modelId="{DFE56FE3-19D4-438C-BC0D-FFBBCC5AE5A3}" type="pres">
      <dgm:prSet presAssocID="{518D20C9-98D4-425D-A48E-91CC6D904F82}" presName="compNode" presStyleCnt="0"/>
      <dgm:spPr/>
    </dgm:pt>
    <dgm:pt modelId="{ECA4DECA-E5C8-4534-A9B4-8042F5C76BBC}" type="pres">
      <dgm:prSet presAssocID="{518D20C9-98D4-425D-A48E-91CC6D904F82}" presName="iconRect" presStyleLbl="node1" presStyleIdx="1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várna"/>
        </a:ext>
      </dgm:extLst>
    </dgm:pt>
    <dgm:pt modelId="{D0117B75-3A80-4D12-A551-493AD72A22ED}" type="pres">
      <dgm:prSet presAssocID="{518D20C9-98D4-425D-A48E-91CC6D904F82}" presName="spaceRect" presStyleCnt="0"/>
      <dgm:spPr/>
    </dgm:pt>
    <dgm:pt modelId="{BCFFD504-F18A-4791-A690-D8B74515707F}" type="pres">
      <dgm:prSet presAssocID="{518D20C9-98D4-425D-A48E-91CC6D904F82}" presName="textRect" presStyleLbl="revTx" presStyleIdx="1" presStyleCnt="4">
        <dgm:presLayoutVars>
          <dgm:chMax val="1"/>
          <dgm:chPref val="1"/>
        </dgm:presLayoutVars>
      </dgm:prSet>
      <dgm:spPr/>
    </dgm:pt>
    <dgm:pt modelId="{AE83A839-4F2E-4989-9E18-264E5B4A3CB3}" type="pres">
      <dgm:prSet presAssocID="{9DA8F0B3-0284-415A-A264-F96127AB6FCA}" presName="sibTrans" presStyleCnt="0"/>
      <dgm:spPr/>
    </dgm:pt>
    <dgm:pt modelId="{DDAA5A2F-A64C-4647-AC3F-0F14D1B77FF7}" type="pres">
      <dgm:prSet presAssocID="{B54C4B55-6242-4DE5-9061-CB3D5655DBD8}" presName="compNode" presStyleCnt="0"/>
      <dgm:spPr/>
    </dgm:pt>
    <dgm:pt modelId="{5ED3B58F-63D4-4289-99A9-745A9BB0F36D}" type="pres">
      <dgm:prSet presAssocID="{B54C4B55-6242-4DE5-9061-CB3D5655DBD8}" presName="iconRect" presStyleLbl="node1" presStyleIdx="2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9E2CCE2B-B48E-42E1-ACB3-F812C6F151DA}" type="pres">
      <dgm:prSet presAssocID="{B54C4B55-6242-4DE5-9061-CB3D5655DBD8}" presName="spaceRect" presStyleCnt="0"/>
      <dgm:spPr/>
    </dgm:pt>
    <dgm:pt modelId="{E6D536A3-9DB5-43E1-BD2F-A27A3AAA9D76}" type="pres">
      <dgm:prSet presAssocID="{B54C4B55-6242-4DE5-9061-CB3D5655DBD8}" presName="textRect" presStyleLbl="revTx" presStyleIdx="2" presStyleCnt="4">
        <dgm:presLayoutVars>
          <dgm:chMax val="1"/>
          <dgm:chPref val="1"/>
        </dgm:presLayoutVars>
      </dgm:prSet>
      <dgm:spPr/>
    </dgm:pt>
    <dgm:pt modelId="{1A347D15-64EE-44D3-AAA4-E34730301113}" type="pres">
      <dgm:prSet presAssocID="{79F38150-DDAB-4A2D-9AE9-C6487A614DEB}" presName="sibTrans" presStyleCnt="0"/>
      <dgm:spPr/>
    </dgm:pt>
    <dgm:pt modelId="{C33E4964-4DD7-4215-93D1-2C7EAF0B58CE}" type="pres">
      <dgm:prSet presAssocID="{A3FF7BF8-4EDE-4160-B1D8-A33A20876767}" presName="compNode" presStyleCnt="0"/>
      <dgm:spPr/>
    </dgm:pt>
    <dgm:pt modelId="{28A9D9EB-6531-40DD-8878-758A4D0A084F}" type="pres">
      <dgm:prSet presAssocID="{A3FF7BF8-4EDE-4160-B1D8-A33A20876767}" presName="iconRect" presStyleLbl="node1" presStyleIdx="3" presStyleCnt="4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brázek"/>
        </a:ext>
      </dgm:extLst>
    </dgm:pt>
    <dgm:pt modelId="{116CD867-CE2E-4705-9ACE-5B3BA9B0EBA7}" type="pres">
      <dgm:prSet presAssocID="{A3FF7BF8-4EDE-4160-B1D8-A33A20876767}" presName="spaceRect" presStyleCnt="0"/>
      <dgm:spPr/>
    </dgm:pt>
    <dgm:pt modelId="{C03CCD19-E239-4B67-A959-A52ECFFA148C}" type="pres">
      <dgm:prSet presAssocID="{A3FF7BF8-4EDE-4160-B1D8-A33A2087676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F15BA11-510D-46EF-9ED6-911220460D54}" type="presOf" srcId="{214A8B59-BE58-4616-8886-84CDDECC58E5}" destId="{2FCB03D0-664E-4AE5-B993-FCB623FA2F4B}" srcOrd="0" destOrd="0" presId="urn:microsoft.com/office/officeart/2018/2/layout/IconLabelList"/>
    <dgm:cxn modelId="{FF5F5F29-096E-4228-9EDE-3DD1EECA92DA}" type="presOf" srcId="{B54C4B55-6242-4DE5-9061-CB3D5655DBD8}" destId="{E6D536A3-9DB5-43E1-BD2F-A27A3AAA9D76}" srcOrd="0" destOrd="0" presId="urn:microsoft.com/office/officeart/2018/2/layout/IconLabelList"/>
    <dgm:cxn modelId="{862FFC72-7403-4361-B73E-939366A6E80E}" srcId="{214A8B59-BE58-4616-8886-84CDDECC58E5}" destId="{24902AC5-F648-4D5F-A566-1A2FE229A18B}" srcOrd="0" destOrd="0" parTransId="{E761B0A2-0A46-43BB-AF01-7597EC08F134}" sibTransId="{E4D40B3E-B988-48D6-B2FC-42F79DBC4666}"/>
    <dgm:cxn modelId="{7A70EC56-579E-4F02-9EBF-260051F7D277}" srcId="{214A8B59-BE58-4616-8886-84CDDECC58E5}" destId="{B54C4B55-6242-4DE5-9061-CB3D5655DBD8}" srcOrd="2" destOrd="0" parTransId="{667B9002-EBC4-4308-9C65-7C2E54BF9F21}" sibTransId="{79F38150-DDAB-4A2D-9AE9-C6487A614DEB}"/>
    <dgm:cxn modelId="{94568F7E-E7B0-400A-A3F9-42FE841C9AF7}" type="presOf" srcId="{A3FF7BF8-4EDE-4160-B1D8-A33A20876767}" destId="{C03CCD19-E239-4B67-A959-A52ECFFA148C}" srcOrd="0" destOrd="0" presId="urn:microsoft.com/office/officeart/2018/2/layout/IconLabelList"/>
    <dgm:cxn modelId="{10242B80-B266-4365-84A9-9E119EC1A1D2}" type="presOf" srcId="{518D20C9-98D4-425D-A48E-91CC6D904F82}" destId="{BCFFD504-F18A-4791-A690-D8B74515707F}" srcOrd="0" destOrd="0" presId="urn:microsoft.com/office/officeart/2018/2/layout/IconLabelList"/>
    <dgm:cxn modelId="{7D7F4DA7-42B6-4AB6-93A7-229F4FCB3E96}" type="presOf" srcId="{24902AC5-F648-4D5F-A566-1A2FE229A18B}" destId="{76D4C1C6-EEE5-44D7-9578-3A5A9FA4C3E5}" srcOrd="0" destOrd="0" presId="urn:microsoft.com/office/officeart/2018/2/layout/IconLabelList"/>
    <dgm:cxn modelId="{C71CC2DB-B2CC-4886-9205-F9A8EC7DF4B2}" srcId="{214A8B59-BE58-4616-8886-84CDDECC58E5}" destId="{518D20C9-98D4-425D-A48E-91CC6D904F82}" srcOrd="1" destOrd="0" parTransId="{478C6160-66EB-448B-A1AD-5C992BE213D6}" sibTransId="{9DA8F0B3-0284-415A-A264-F96127AB6FCA}"/>
    <dgm:cxn modelId="{497387FB-1F68-4D14-BFD0-84A3AF9F51BF}" srcId="{214A8B59-BE58-4616-8886-84CDDECC58E5}" destId="{A3FF7BF8-4EDE-4160-B1D8-A33A20876767}" srcOrd="3" destOrd="0" parTransId="{4A53E521-CA42-4D76-A9A7-E61793D1A9E4}" sibTransId="{1A209418-1E83-489A-A51B-8E059C6B285B}"/>
    <dgm:cxn modelId="{70434DC7-A326-42B9-82DD-640E86BF3D7C}" type="presParOf" srcId="{2FCB03D0-664E-4AE5-B993-FCB623FA2F4B}" destId="{1992CE60-D3AC-43C5-B23C-12F6C8136196}" srcOrd="0" destOrd="0" presId="urn:microsoft.com/office/officeart/2018/2/layout/IconLabelList"/>
    <dgm:cxn modelId="{B656EA11-F9A6-477A-AC10-17FAE8821CB8}" type="presParOf" srcId="{1992CE60-D3AC-43C5-B23C-12F6C8136196}" destId="{2296417B-B58A-4706-9379-3A70509049CB}" srcOrd="0" destOrd="0" presId="urn:microsoft.com/office/officeart/2018/2/layout/IconLabelList"/>
    <dgm:cxn modelId="{0E25EEC6-34B2-487A-9A97-48777675F473}" type="presParOf" srcId="{1992CE60-D3AC-43C5-B23C-12F6C8136196}" destId="{68D1ACCA-26AD-47D4-9AF3-DA6B069D50A0}" srcOrd="1" destOrd="0" presId="urn:microsoft.com/office/officeart/2018/2/layout/IconLabelList"/>
    <dgm:cxn modelId="{181625E6-BAC2-42A6-A1AF-BF595317049F}" type="presParOf" srcId="{1992CE60-D3AC-43C5-B23C-12F6C8136196}" destId="{76D4C1C6-EEE5-44D7-9578-3A5A9FA4C3E5}" srcOrd="2" destOrd="0" presId="urn:microsoft.com/office/officeart/2018/2/layout/IconLabelList"/>
    <dgm:cxn modelId="{5527CAB9-0D9D-4156-9058-80A446D717BE}" type="presParOf" srcId="{2FCB03D0-664E-4AE5-B993-FCB623FA2F4B}" destId="{E3A0D832-6741-413D-BDA0-EEEC61AA9D0F}" srcOrd="1" destOrd="0" presId="urn:microsoft.com/office/officeart/2018/2/layout/IconLabelList"/>
    <dgm:cxn modelId="{B37865EF-54EE-41CD-B376-2EFFA425536B}" type="presParOf" srcId="{2FCB03D0-664E-4AE5-B993-FCB623FA2F4B}" destId="{DFE56FE3-19D4-438C-BC0D-FFBBCC5AE5A3}" srcOrd="2" destOrd="0" presId="urn:microsoft.com/office/officeart/2018/2/layout/IconLabelList"/>
    <dgm:cxn modelId="{6021F3ED-793B-465B-9C9B-216A56DD22D2}" type="presParOf" srcId="{DFE56FE3-19D4-438C-BC0D-FFBBCC5AE5A3}" destId="{ECA4DECA-E5C8-4534-A9B4-8042F5C76BBC}" srcOrd="0" destOrd="0" presId="urn:microsoft.com/office/officeart/2018/2/layout/IconLabelList"/>
    <dgm:cxn modelId="{9709F6CD-1E73-45A8-80EE-CA085D2FBD5B}" type="presParOf" srcId="{DFE56FE3-19D4-438C-BC0D-FFBBCC5AE5A3}" destId="{D0117B75-3A80-4D12-A551-493AD72A22ED}" srcOrd="1" destOrd="0" presId="urn:microsoft.com/office/officeart/2018/2/layout/IconLabelList"/>
    <dgm:cxn modelId="{B8DDFE93-7940-4F0D-A9D1-1762BE4E7254}" type="presParOf" srcId="{DFE56FE3-19D4-438C-BC0D-FFBBCC5AE5A3}" destId="{BCFFD504-F18A-4791-A690-D8B74515707F}" srcOrd="2" destOrd="0" presId="urn:microsoft.com/office/officeart/2018/2/layout/IconLabelList"/>
    <dgm:cxn modelId="{C10BD61C-714C-4275-AB0A-B49B2EEB086B}" type="presParOf" srcId="{2FCB03D0-664E-4AE5-B993-FCB623FA2F4B}" destId="{AE83A839-4F2E-4989-9E18-264E5B4A3CB3}" srcOrd="3" destOrd="0" presId="urn:microsoft.com/office/officeart/2018/2/layout/IconLabelList"/>
    <dgm:cxn modelId="{7B96D710-85F1-48A4-9FD1-5BFF64855F1C}" type="presParOf" srcId="{2FCB03D0-664E-4AE5-B993-FCB623FA2F4B}" destId="{DDAA5A2F-A64C-4647-AC3F-0F14D1B77FF7}" srcOrd="4" destOrd="0" presId="urn:microsoft.com/office/officeart/2018/2/layout/IconLabelList"/>
    <dgm:cxn modelId="{BDAFF3B3-887E-4FCB-90EC-64CC76AAC36C}" type="presParOf" srcId="{DDAA5A2F-A64C-4647-AC3F-0F14D1B77FF7}" destId="{5ED3B58F-63D4-4289-99A9-745A9BB0F36D}" srcOrd="0" destOrd="0" presId="urn:microsoft.com/office/officeart/2018/2/layout/IconLabelList"/>
    <dgm:cxn modelId="{2E6F0084-32D0-4EEF-B61E-5A3DD963396E}" type="presParOf" srcId="{DDAA5A2F-A64C-4647-AC3F-0F14D1B77FF7}" destId="{9E2CCE2B-B48E-42E1-ACB3-F812C6F151DA}" srcOrd="1" destOrd="0" presId="urn:microsoft.com/office/officeart/2018/2/layout/IconLabelList"/>
    <dgm:cxn modelId="{44DDD698-A927-4D58-A646-158FB70A6432}" type="presParOf" srcId="{DDAA5A2F-A64C-4647-AC3F-0F14D1B77FF7}" destId="{E6D536A3-9DB5-43E1-BD2F-A27A3AAA9D76}" srcOrd="2" destOrd="0" presId="urn:microsoft.com/office/officeart/2018/2/layout/IconLabelList"/>
    <dgm:cxn modelId="{8DC8D676-A0CE-48AF-8A57-709B336B7120}" type="presParOf" srcId="{2FCB03D0-664E-4AE5-B993-FCB623FA2F4B}" destId="{1A347D15-64EE-44D3-AAA4-E34730301113}" srcOrd="5" destOrd="0" presId="urn:microsoft.com/office/officeart/2018/2/layout/IconLabelList"/>
    <dgm:cxn modelId="{B2F2876B-57EE-4594-A877-ABDCB919E382}" type="presParOf" srcId="{2FCB03D0-664E-4AE5-B993-FCB623FA2F4B}" destId="{C33E4964-4DD7-4215-93D1-2C7EAF0B58CE}" srcOrd="6" destOrd="0" presId="urn:microsoft.com/office/officeart/2018/2/layout/IconLabelList"/>
    <dgm:cxn modelId="{BDFAB7BC-49A2-4695-862C-90A29899BD52}" type="presParOf" srcId="{C33E4964-4DD7-4215-93D1-2C7EAF0B58CE}" destId="{28A9D9EB-6531-40DD-8878-758A4D0A084F}" srcOrd="0" destOrd="0" presId="urn:microsoft.com/office/officeart/2018/2/layout/IconLabelList"/>
    <dgm:cxn modelId="{34AEF90C-41AE-4313-BFE4-C9F4FF808F66}" type="presParOf" srcId="{C33E4964-4DD7-4215-93D1-2C7EAF0B58CE}" destId="{116CD867-CE2E-4705-9ACE-5B3BA9B0EBA7}" srcOrd="1" destOrd="0" presId="urn:microsoft.com/office/officeart/2018/2/layout/IconLabelList"/>
    <dgm:cxn modelId="{98327C89-23EE-462B-A3EB-814F6B43FE5C}" type="presParOf" srcId="{C33E4964-4DD7-4215-93D1-2C7EAF0B58CE}" destId="{C03CCD19-E239-4B67-A959-A52ECFFA148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6417B-B58A-4706-9379-3A70509049CB}">
      <dsp:nvSpPr>
        <dsp:cNvPr id="0" name=""/>
        <dsp:cNvSpPr/>
      </dsp:nvSpPr>
      <dsp:spPr>
        <a:xfrm>
          <a:off x="872040" y="825285"/>
          <a:ext cx="923990" cy="9239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4C1C6-EEE5-44D7-9578-3A5A9FA4C3E5}">
      <dsp:nvSpPr>
        <dsp:cNvPr id="0" name=""/>
        <dsp:cNvSpPr/>
      </dsp:nvSpPr>
      <dsp:spPr>
        <a:xfrm>
          <a:off x="307380" y="2039564"/>
          <a:ext cx="20533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>
              <a:hlinkClick xmlns:r="http://schemas.openxmlformats.org/officeDocument/2006/relationships" r:id="rId3"/>
            </a:rPr>
            <a:t>Obrázky Google</a:t>
          </a:r>
          <a:endParaRPr lang="en-US" sz="1300" kern="1200"/>
        </a:p>
      </dsp:txBody>
      <dsp:txXfrm>
        <a:off x="307380" y="2039564"/>
        <a:ext cx="2053312" cy="720000"/>
      </dsp:txXfrm>
    </dsp:sp>
    <dsp:sp modelId="{ECA4DECA-E5C8-4534-A9B4-8042F5C76BBC}">
      <dsp:nvSpPr>
        <dsp:cNvPr id="0" name=""/>
        <dsp:cNvSpPr/>
      </dsp:nvSpPr>
      <dsp:spPr>
        <a:xfrm>
          <a:off x="3284683" y="825285"/>
          <a:ext cx="923990" cy="92399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FFD504-F18A-4791-A690-D8B74515707F}">
      <dsp:nvSpPr>
        <dsp:cNvPr id="0" name=""/>
        <dsp:cNvSpPr/>
      </dsp:nvSpPr>
      <dsp:spPr>
        <a:xfrm>
          <a:off x="2720022" y="2039564"/>
          <a:ext cx="20533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>
              <a:hlinkClick xmlns:r="http://schemas.openxmlformats.org/officeDocument/2006/relationships" r:id="rId6"/>
            </a:rPr>
            <a:t>industrial intelligence 4.0_beyond automation | KUKA AG</a:t>
          </a:r>
          <a:endParaRPr lang="en-US" sz="1300" kern="1200"/>
        </a:p>
      </dsp:txBody>
      <dsp:txXfrm>
        <a:off x="2720022" y="2039564"/>
        <a:ext cx="2053312" cy="720000"/>
      </dsp:txXfrm>
    </dsp:sp>
    <dsp:sp modelId="{5ED3B58F-63D4-4289-99A9-745A9BB0F36D}">
      <dsp:nvSpPr>
        <dsp:cNvPr id="0" name=""/>
        <dsp:cNvSpPr/>
      </dsp:nvSpPr>
      <dsp:spPr>
        <a:xfrm>
          <a:off x="5697325" y="825285"/>
          <a:ext cx="923990" cy="9239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536A3-9DB5-43E1-BD2F-A27A3AAA9D76}">
      <dsp:nvSpPr>
        <dsp:cNvPr id="0" name=""/>
        <dsp:cNvSpPr/>
      </dsp:nvSpPr>
      <dsp:spPr>
        <a:xfrm>
          <a:off x="5132664" y="2039564"/>
          <a:ext cx="20533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>
              <a:hlinkClick xmlns:r="http://schemas.openxmlformats.org/officeDocument/2006/relationships" r:id="rId9"/>
            </a:rPr>
            <a:t>https://www.epson.cz/robots</a:t>
          </a:r>
          <a:endParaRPr lang="en-US" sz="1300" kern="1200"/>
        </a:p>
      </dsp:txBody>
      <dsp:txXfrm>
        <a:off x="5132664" y="2039564"/>
        <a:ext cx="2053312" cy="720000"/>
      </dsp:txXfrm>
    </dsp:sp>
    <dsp:sp modelId="{28A9D9EB-6531-40DD-8878-758A4D0A084F}">
      <dsp:nvSpPr>
        <dsp:cNvPr id="0" name=""/>
        <dsp:cNvSpPr/>
      </dsp:nvSpPr>
      <dsp:spPr>
        <a:xfrm>
          <a:off x="8109967" y="825285"/>
          <a:ext cx="923990" cy="923990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CCD19-E239-4B67-A959-A52ECFFA148C}">
      <dsp:nvSpPr>
        <dsp:cNvPr id="0" name=""/>
        <dsp:cNvSpPr/>
      </dsp:nvSpPr>
      <dsp:spPr>
        <a:xfrm>
          <a:off x="7545306" y="2039564"/>
          <a:ext cx="20533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Vlastní zdroje (obrázky)</a:t>
          </a:r>
          <a:endParaRPr lang="en-US" sz="1300" kern="1200"/>
        </a:p>
      </dsp:txBody>
      <dsp:txXfrm>
        <a:off x="7545306" y="2039564"/>
        <a:ext cx="205331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16DFBD2-6AE1-498D-A761-676E1E183071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3C39A88-4F2E-4F18-8334-A78ED57F5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52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FBD2-6AE1-498D-A761-676E1E183071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9A88-4F2E-4F18-8334-A78ED57F5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31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FBD2-6AE1-498D-A761-676E1E183071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9A88-4F2E-4F18-8334-A78ED57F5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79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FBD2-6AE1-498D-A761-676E1E183071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9A88-4F2E-4F18-8334-A78ED57F5A16}" type="slidenum">
              <a:rPr lang="cs-CZ" smtClean="0"/>
              <a:t>‹#›</a:t>
            </a:fld>
            <a:endParaRPr lang="cs-CZ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9923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FBD2-6AE1-498D-A761-676E1E183071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9A88-4F2E-4F18-8334-A78ED57F5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245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FBD2-6AE1-498D-A761-676E1E183071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9A88-4F2E-4F18-8334-A78ED57F5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82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FBD2-6AE1-498D-A761-676E1E183071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9A88-4F2E-4F18-8334-A78ED57F5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161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FBD2-6AE1-498D-A761-676E1E183071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9A88-4F2E-4F18-8334-A78ED57F5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00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FBD2-6AE1-498D-A761-676E1E183071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9A88-4F2E-4F18-8334-A78ED57F5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35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FBD2-6AE1-498D-A761-676E1E183071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9A88-4F2E-4F18-8334-A78ED57F5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34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FBD2-6AE1-498D-A761-676E1E183071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9A88-4F2E-4F18-8334-A78ED57F5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75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FBD2-6AE1-498D-A761-676E1E183071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9A88-4F2E-4F18-8334-A78ED57F5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1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FBD2-6AE1-498D-A761-676E1E183071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9A88-4F2E-4F18-8334-A78ED57F5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66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FBD2-6AE1-498D-A761-676E1E183071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9A88-4F2E-4F18-8334-A78ED57F5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16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FBD2-6AE1-498D-A761-676E1E183071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9A88-4F2E-4F18-8334-A78ED57F5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53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FBD2-6AE1-498D-A761-676E1E183071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9A88-4F2E-4F18-8334-A78ED57F5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3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FBD2-6AE1-498D-A761-676E1E183071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9A88-4F2E-4F18-8334-A78ED57F5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31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DFBD2-6AE1-498D-A761-676E1E183071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39A88-4F2E-4F18-8334-A78ED57F5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2944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24487D1-3291-46C7-9F87-7666F932B2B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369" y="919162"/>
            <a:ext cx="3083616" cy="177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1" descr="VÃ½sledek obrÃ¡zku pro dzs">
            <a:extLst>
              <a:ext uri="{FF2B5EF4-FFF2-40B4-BE49-F238E27FC236}">
                <a16:creationId xmlns:a16="http://schemas.microsoft.com/office/drawing/2014/main" id="{A5FCC327-D409-4FBB-86C7-6842C14D43C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1705" y="683906"/>
            <a:ext cx="2009312" cy="200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4" descr="VÃ½sledek obrÃ¡zku pro mÅ¡mt logo">
            <a:extLst>
              <a:ext uri="{FF2B5EF4-FFF2-40B4-BE49-F238E27FC236}">
                <a16:creationId xmlns:a16="http://schemas.microsoft.com/office/drawing/2014/main" id="{475147D7-7B75-4A7D-B750-74550D755429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1737" y="1068769"/>
            <a:ext cx="1787140" cy="162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C294B928-AFC2-4262-9D9B-10F6002ED6D2}"/>
              </a:ext>
            </a:extLst>
          </p:cNvPr>
          <p:cNvSpPr>
            <a:spLocks noGrp="1"/>
          </p:cNvSpPr>
          <p:nvPr/>
        </p:nvSpPr>
        <p:spPr>
          <a:xfrm>
            <a:off x="899374" y="2827988"/>
            <a:ext cx="10393251" cy="31152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Jméno:</a:t>
            </a:r>
            <a:r>
              <a:rPr lang="cs-CZ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Erik Nosek</a:t>
            </a:r>
          </a:p>
          <a:p>
            <a:r>
              <a:rPr lang="cs-CZ" sz="3200" b="1" dirty="0">
                <a:solidFill>
                  <a:schemeClr val="accent5">
                    <a:lumMod val="75000"/>
                  </a:schemeClr>
                </a:solidFill>
              </a:rPr>
              <a:t>TÉMA: </a:t>
            </a:r>
            <a:r>
              <a:rPr lang="pl-PL" sz="1800" b="1" i="0" dirty="0">
                <a:solidFill>
                  <a:schemeClr val="bg1"/>
                </a:solidFill>
                <a:effectLst/>
                <a:latin typeface="Bahnschrift" panose="020B0502040204020203" pitchFamily="34" charset="0"/>
              </a:rPr>
              <a:t>Robotika, Kuka a Epson roboti – teorie a praktické úkoly, škola hrou </a:t>
            </a:r>
            <a:r>
              <a:rPr lang="cs-CZ" sz="3200" b="1" dirty="0">
                <a:solidFill>
                  <a:schemeClr val="bg1"/>
                </a:solidFill>
              </a:rPr>
              <a:t>                                                                                        </a:t>
            </a:r>
            <a:r>
              <a:rPr lang="cs-CZ" sz="3200" b="1" dirty="0">
                <a:solidFill>
                  <a:schemeClr val="accent5">
                    <a:lumMod val="75000"/>
                  </a:schemeClr>
                </a:solidFill>
              </a:rPr>
              <a:t>NÁZEV PROJEKTU: Vyšší přidaná hodnota ve strojírenství-náš směr a cíl</a:t>
            </a:r>
          </a:p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9. 2021 – 1. 10. 2021</a:t>
            </a:r>
            <a:endParaRPr lang="cs-CZ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SWOBODA TECHNOLOGIES WIGGENSBACH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NĚMECKO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3200" b="1" dirty="0">
              <a:solidFill>
                <a:srgbClr val="FF0000"/>
              </a:solidFill>
            </a:endParaRPr>
          </a:p>
          <a:p>
            <a:endParaRPr lang="cs-CZ" sz="3200" dirty="0"/>
          </a:p>
          <a:p>
            <a:endParaRPr lang="cs-CZ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EEB07E93-4CAD-414D-A7C6-810364296F5C}"/>
              </a:ext>
            </a:extLst>
          </p:cNvPr>
          <p:cNvSpPr txBox="1"/>
          <p:nvPr/>
        </p:nvSpPr>
        <p:spPr>
          <a:xfrm>
            <a:off x="1141412" y="618518"/>
            <a:ext cx="5894387" cy="1478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OSTATNÍ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E187D19-E259-4666-81F2-39884E1D0754}"/>
              </a:ext>
            </a:extLst>
          </p:cNvPr>
          <p:cNvSpPr txBox="1"/>
          <p:nvPr/>
        </p:nvSpPr>
        <p:spPr>
          <a:xfrm>
            <a:off x="1141412" y="2249487"/>
            <a:ext cx="5894388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500" dirty="0"/>
              <a:t>-od KR Delta </a:t>
            </a:r>
            <a:r>
              <a:rPr lang="en-US" sz="1500" dirty="0" err="1"/>
              <a:t>robota</a:t>
            </a:r>
            <a:r>
              <a:rPr lang="en-US" sz="1500" dirty="0"/>
              <a:t>, </a:t>
            </a:r>
            <a:r>
              <a:rPr lang="en-US" sz="1500" dirty="0" err="1"/>
              <a:t>který</a:t>
            </a:r>
            <a:r>
              <a:rPr lang="en-US" sz="1500" dirty="0"/>
              <a:t> je </a:t>
            </a:r>
            <a:r>
              <a:rPr lang="en-US" sz="1500" dirty="0" err="1"/>
              <a:t>určený</a:t>
            </a:r>
            <a:r>
              <a:rPr lang="en-US" sz="1500" dirty="0"/>
              <a:t> pro </a:t>
            </a:r>
            <a:r>
              <a:rPr lang="en-US" sz="1500" dirty="0" err="1"/>
              <a:t>hygienické</a:t>
            </a:r>
            <a:r>
              <a:rPr lang="en-US" sz="1500" dirty="0"/>
              <a:t> </a:t>
            </a:r>
            <a:r>
              <a:rPr lang="en-US" sz="1500" dirty="0" err="1"/>
              <a:t>podmínky</a:t>
            </a:r>
            <a:r>
              <a:rPr lang="en-US" sz="1500" dirty="0"/>
              <a:t> (</a:t>
            </a:r>
            <a:r>
              <a:rPr lang="en-US" sz="1500" dirty="0" err="1"/>
              <a:t>nosnost</a:t>
            </a:r>
            <a:r>
              <a:rPr lang="en-US" sz="1500" dirty="0"/>
              <a:t> 3 kg.)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500" dirty="0"/>
              <a:t>-KR 300-2 PA, </a:t>
            </a:r>
            <a:r>
              <a:rPr lang="en-US" sz="1500" dirty="0" err="1"/>
              <a:t>střední</a:t>
            </a:r>
            <a:r>
              <a:rPr lang="en-US" sz="1500" dirty="0"/>
              <a:t> </a:t>
            </a:r>
            <a:r>
              <a:rPr lang="en-US" sz="1500" dirty="0" err="1"/>
              <a:t>verze</a:t>
            </a:r>
            <a:r>
              <a:rPr lang="en-US" sz="1500" dirty="0"/>
              <a:t> (</a:t>
            </a:r>
            <a:r>
              <a:rPr lang="en-US" sz="1500" dirty="0" err="1"/>
              <a:t>nosnost</a:t>
            </a:r>
            <a:r>
              <a:rPr lang="en-US" sz="1500" dirty="0"/>
              <a:t> 300 kg.)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500" dirty="0"/>
              <a:t>-Do KR 700 PA, NEBO KR 1000 TITAN (</a:t>
            </a:r>
            <a:r>
              <a:rPr lang="en-US" sz="1500" dirty="0" err="1"/>
              <a:t>nosnost</a:t>
            </a:r>
            <a:r>
              <a:rPr lang="en-US" sz="1500" dirty="0"/>
              <a:t> 700kg., 750-1300kg.)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500" dirty="0"/>
              <a:t>-</a:t>
            </a:r>
            <a:r>
              <a:rPr lang="en-US" sz="1500" dirty="0" err="1"/>
              <a:t>lineární</a:t>
            </a:r>
            <a:r>
              <a:rPr lang="en-US" sz="1500" dirty="0"/>
              <a:t> robot (</a:t>
            </a:r>
            <a:r>
              <a:rPr lang="en-US" sz="1500" dirty="0" err="1"/>
              <a:t>nosnost</a:t>
            </a:r>
            <a:r>
              <a:rPr lang="en-US" sz="1500" dirty="0"/>
              <a:t> 16kg.-600kg. a max. </a:t>
            </a:r>
            <a:r>
              <a:rPr lang="en-US" sz="1500" dirty="0" err="1"/>
              <a:t>dosah</a:t>
            </a:r>
            <a:r>
              <a:rPr lang="en-US" sz="1500" dirty="0"/>
              <a:t> 1500mm.-45000mm.)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500" dirty="0"/>
              <a:t>-</a:t>
            </a:r>
            <a:r>
              <a:rPr lang="en-US" sz="1500" dirty="0" err="1"/>
              <a:t>dohromady</a:t>
            </a:r>
            <a:r>
              <a:rPr lang="en-US" sz="1500" dirty="0"/>
              <a:t> 24</a:t>
            </a:r>
            <a:r>
              <a:rPr lang="cs-CZ" sz="1500" dirty="0"/>
              <a:t>.</a:t>
            </a:r>
            <a:r>
              <a:rPr lang="en-US" sz="1500" dirty="0"/>
              <a:t> </a:t>
            </a:r>
            <a:r>
              <a:rPr lang="en-US" sz="1500" dirty="0" err="1"/>
              <a:t>robotů</a:t>
            </a:r>
            <a:r>
              <a:rPr lang="en-US" sz="1500" dirty="0"/>
              <a:t>/</a:t>
            </a:r>
            <a:r>
              <a:rPr lang="en-US" sz="1500" dirty="0" err="1"/>
              <a:t>manipulátorů</a:t>
            </a:r>
            <a:endParaRPr lang="en-US" sz="1500" dirty="0"/>
          </a:p>
        </p:txBody>
      </p:sp>
      <p:pic>
        <p:nvPicPr>
          <p:cNvPr id="8" name="Obrázek 7" descr="Obsah obrázku nástroj&#10;&#10;Popis byl vytvořen automaticky">
            <a:extLst>
              <a:ext uri="{FF2B5EF4-FFF2-40B4-BE49-F238E27FC236}">
                <a16:creationId xmlns:a16="http://schemas.microsoft.com/office/drawing/2014/main" id="{D979C230-98B9-4B6D-9DD6-D3C2C4A46A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592" b="4"/>
          <a:stretch/>
        </p:blipFill>
        <p:spPr>
          <a:xfrm>
            <a:off x="7619998" y="780235"/>
            <a:ext cx="3425199" cy="2337870"/>
          </a:xfrm>
          <a:custGeom>
            <a:avLst/>
            <a:gdLst/>
            <a:ahLst/>
            <a:cxnLst/>
            <a:rect l="l" t="t" r="r" b="b"/>
            <a:pathLst>
              <a:path w="3425199" h="2337870">
                <a:moveTo>
                  <a:pt x="166465" y="0"/>
                </a:moveTo>
                <a:lnTo>
                  <a:pt x="3425199" y="0"/>
                </a:lnTo>
                <a:lnTo>
                  <a:pt x="3425199" y="2337870"/>
                </a:lnTo>
                <a:lnTo>
                  <a:pt x="0" y="2337870"/>
                </a:lnTo>
                <a:lnTo>
                  <a:pt x="0" y="166465"/>
                </a:lnTo>
                <a:cubicBezTo>
                  <a:pt x="0" y="74529"/>
                  <a:pt x="74529" y="0"/>
                  <a:pt x="166465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7771755-A3E1-41B8-92BF-59E9010F32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2" r="29"/>
          <a:stretch/>
        </p:blipFill>
        <p:spPr>
          <a:xfrm>
            <a:off x="7619998" y="3282697"/>
            <a:ext cx="3425199" cy="2337870"/>
          </a:xfrm>
          <a:custGeom>
            <a:avLst/>
            <a:gdLst/>
            <a:ahLst/>
            <a:cxnLst/>
            <a:rect l="l" t="t" r="r" b="b"/>
            <a:pathLst>
              <a:path w="3425199" h="2337870">
                <a:moveTo>
                  <a:pt x="0" y="0"/>
                </a:moveTo>
                <a:lnTo>
                  <a:pt x="3425199" y="0"/>
                </a:lnTo>
                <a:lnTo>
                  <a:pt x="3425199" y="2171405"/>
                </a:lnTo>
                <a:cubicBezTo>
                  <a:pt x="3425199" y="2263341"/>
                  <a:pt x="3350670" y="2337870"/>
                  <a:pt x="3258734" y="2337870"/>
                </a:cubicBezTo>
                <a:lnTo>
                  <a:pt x="0" y="2337870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175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84A5D04-6A52-48FE-9196-F74E3DE58AC8}"/>
              </a:ext>
            </a:extLst>
          </p:cNvPr>
          <p:cNvSpPr txBox="1"/>
          <p:nvPr/>
        </p:nvSpPr>
        <p:spPr>
          <a:xfrm>
            <a:off x="6448425" y="618518"/>
            <a:ext cx="4598985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Práce s robotem v praxi</a:t>
            </a:r>
          </a:p>
        </p:txBody>
      </p:sp>
      <p:pic>
        <p:nvPicPr>
          <p:cNvPr id="8" name="Obrázek 7" descr="Obsah obrázku nástroj&#10;&#10;Popis byl vytvořen automaticky">
            <a:extLst>
              <a:ext uri="{FF2B5EF4-FFF2-40B4-BE49-F238E27FC236}">
                <a16:creationId xmlns:a16="http://schemas.microsoft.com/office/drawing/2014/main" id="{F8273ABC-1C96-488D-AD28-045D0B776C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04" b="2"/>
          <a:stretch/>
        </p:blipFill>
        <p:spPr>
          <a:xfrm rot="5400000">
            <a:off x="-383798" y="378201"/>
            <a:ext cx="6858000" cy="610159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F5CE8F1-D96F-4661-B96A-169BEB62C108}"/>
              </a:ext>
            </a:extLst>
          </p:cNvPr>
          <p:cNvSpPr txBox="1"/>
          <p:nvPr/>
        </p:nvSpPr>
        <p:spPr>
          <a:xfrm>
            <a:off x="6448425" y="2249487"/>
            <a:ext cx="4598986" cy="3541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900" dirty="0" err="1"/>
              <a:t>Seznámení</a:t>
            </a:r>
            <a:r>
              <a:rPr lang="en-US" sz="2900" dirty="0"/>
              <a:t> s </a:t>
            </a:r>
            <a:r>
              <a:rPr lang="en-US" sz="2900" dirty="0" err="1"/>
              <a:t>roboty</a:t>
            </a:r>
            <a:r>
              <a:rPr lang="en-US" sz="2900" dirty="0"/>
              <a:t> KUKA a </a:t>
            </a:r>
            <a:r>
              <a:rPr lang="en-US" sz="2900" dirty="0" err="1"/>
              <a:t>proškolení</a:t>
            </a:r>
            <a:r>
              <a:rPr lang="en-US" sz="2900" dirty="0"/>
              <a:t>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29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900" dirty="0" err="1"/>
              <a:t>Ovládání</a:t>
            </a:r>
            <a:r>
              <a:rPr lang="en-US" sz="2900" dirty="0"/>
              <a:t> v 6. </a:t>
            </a:r>
            <a:r>
              <a:rPr lang="en-US" sz="2900" dirty="0" err="1"/>
              <a:t>osách</a:t>
            </a:r>
            <a:r>
              <a:rPr lang="en-US" sz="2900" dirty="0"/>
              <a:t>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29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900" dirty="0" err="1"/>
              <a:t>Manipulace</a:t>
            </a:r>
            <a:r>
              <a:rPr lang="en-US" sz="2900" dirty="0"/>
              <a:t> s </a:t>
            </a:r>
            <a:r>
              <a:rPr lang="en-US" sz="2900" dirty="0" err="1"/>
              <a:t>předměty</a:t>
            </a:r>
            <a:r>
              <a:rPr lang="en-US" sz="2900" dirty="0"/>
              <a:t> </a:t>
            </a:r>
            <a:r>
              <a:rPr lang="en-US" sz="2900" dirty="0" err="1"/>
              <a:t>na</a:t>
            </a:r>
            <a:r>
              <a:rPr lang="en-US" sz="2900" dirty="0"/>
              <a:t> </a:t>
            </a:r>
            <a:r>
              <a:rPr lang="en-US" sz="2900" dirty="0" err="1"/>
              <a:t>dané</a:t>
            </a:r>
            <a:r>
              <a:rPr lang="en-US" sz="2900" dirty="0"/>
              <a:t> </a:t>
            </a:r>
            <a:r>
              <a:rPr lang="en-US" sz="2900" dirty="0" err="1"/>
              <a:t>místo</a:t>
            </a:r>
            <a:r>
              <a:rPr lang="en-US" sz="2900" dirty="0"/>
              <a:t> </a:t>
            </a:r>
            <a:r>
              <a:rPr lang="en-US" sz="2900" dirty="0" err="1"/>
              <a:t>pomocí</a:t>
            </a:r>
            <a:r>
              <a:rPr lang="en-US" sz="2900" dirty="0"/>
              <a:t> </a:t>
            </a:r>
            <a:r>
              <a:rPr lang="en-US" sz="2900" dirty="0" err="1"/>
              <a:t>všech</a:t>
            </a:r>
            <a:r>
              <a:rPr lang="en-US" sz="2900" dirty="0"/>
              <a:t> 6. </a:t>
            </a:r>
            <a:r>
              <a:rPr lang="en-US" sz="2900" dirty="0" err="1"/>
              <a:t>os</a:t>
            </a:r>
            <a:r>
              <a:rPr lang="en-US" sz="2900" dirty="0"/>
              <a:t>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29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900" dirty="0" err="1"/>
              <a:t>Programovaní</a:t>
            </a:r>
            <a:r>
              <a:rPr lang="en-US" sz="2900" dirty="0"/>
              <a:t> </a:t>
            </a:r>
            <a:r>
              <a:rPr lang="en-US" sz="2900" dirty="0" err="1"/>
              <a:t>robota</a:t>
            </a:r>
            <a:r>
              <a:rPr lang="en-US" sz="2900" dirty="0"/>
              <a:t> a </a:t>
            </a:r>
            <a:r>
              <a:rPr lang="en-US" sz="2900" dirty="0" err="1"/>
              <a:t>jeho</a:t>
            </a:r>
            <a:r>
              <a:rPr lang="en-US" sz="2900" dirty="0"/>
              <a:t> </a:t>
            </a:r>
            <a:r>
              <a:rPr lang="en-US" sz="2900" dirty="0" err="1"/>
              <a:t>určení</a:t>
            </a:r>
            <a:r>
              <a:rPr lang="en-US" sz="2900" dirty="0"/>
              <a:t> </a:t>
            </a:r>
            <a:r>
              <a:rPr lang="en-US" sz="2900" dirty="0" err="1"/>
              <a:t>nulového</a:t>
            </a:r>
            <a:r>
              <a:rPr lang="en-US" sz="2900" dirty="0"/>
              <a:t> </a:t>
            </a:r>
            <a:r>
              <a:rPr lang="en-US" sz="2900" dirty="0" err="1"/>
              <a:t>bodu</a:t>
            </a:r>
            <a:r>
              <a:rPr lang="en-US" sz="2900" dirty="0"/>
              <a:t>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100" dirty="0"/>
          </a:p>
          <a:p>
            <a:pPr defTabSz="914400">
              <a:lnSpc>
                <a:spcPct val="110000"/>
              </a:lnSpc>
              <a:spcAft>
                <a:spcPts val="600"/>
              </a:spcAft>
              <a:buSzPct val="125000"/>
            </a:pP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296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8D34F56-4779-4B1A-988C-CCEB2C7A2CAC}"/>
              </a:ext>
            </a:extLst>
          </p:cNvPr>
          <p:cNvSpPr txBox="1"/>
          <p:nvPr/>
        </p:nvSpPr>
        <p:spPr>
          <a:xfrm>
            <a:off x="7962519" y="618518"/>
            <a:ext cx="3084891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i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Hra s robotem</a:t>
            </a:r>
          </a:p>
        </p:txBody>
      </p:sp>
      <p:pic>
        <p:nvPicPr>
          <p:cNvPr id="8" name="Obrázek 7" descr="Obsah obrázku interiér, osoba, mlynář&#10;&#10;Popis byl vytvořen automaticky">
            <a:extLst>
              <a:ext uri="{FF2B5EF4-FFF2-40B4-BE49-F238E27FC236}">
                <a16:creationId xmlns:a16="http://schemas.microsoft.com/office/drawing/2014/main" id="{36024681-144F-415A-9BD6-8FFDE6E983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2" r="2017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D1A68DE-1F65-47E9-9DDC-724ADF7D4D5E}"/>
              </a:ext>
            </a:extLst>
          </p:cNvPr>
          <p:cNvSpPr txBox="1"/>
          <p:nvPr/>
        </p:nvSpPr>
        <p:spPr>
          <a:xfrm>
            <a:off x="7962519" y="2249487"/>
            <a:ext cx="3084892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/>
              <a:t>Přemisťování předmětů na dané určené místo s přesným přemístěním.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/>
              <a:t>Ovládání robota pomocí joysticku a tlačítek na čas po dané dráze (kreslení fixou na šabloně a pohyb po drátku.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5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7FB873B-BD01-48EA-B9CC-0C899DD96522}"/>
              </a:ext>
            </a:extLst>
          </p:cNvPr>
          <p:cNvSpPr txBox="1"/>
          <p:nvPr/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Odkazy:</a:t>
            </a:r>
          </a:p>
        </p:txBody>
      </p:sp>
      <p:graphicFrame>
        <p:nvGraphicFramePr>
          <p:cNvPr id="77" name="TextovéPole 3">
            <a:extLst>
              <a:ext uri="{FF2B5EF4-FFF2-40B4-BE49-F238E27FC236}">
                <a16:creationId xmlns:a16="http://schemas.microsoft.com/office/drawing/2014/main" id="{93AFB755-C811-4B7F-BEF6-C30FDEC1ED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9022737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581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9A419388-6449-420B-B99A-F6976BF3E2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4260" r="25791"/>
          <a:stretch/>
        </p:blipFill>
        <p:spPr>
          <a:xfrm>
            <a:off x="3612" y="10"/>
            <a:ext cx="6089742" cy="685799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98804D7-8C83-4CD9-B9F6-C67667C1C9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27344" r="4281" b="-1"/>
          <a:stretch/>
        </p:blipFill>
        <p:spPr>
          <a:xfrm>
            <a:off x="6102258" y="-464"/>
            <a:ext cx="6089742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5277548-8305-486F-A991-D3252494B611}"/>
              </a:ext>
            </a:extLst>
          </p:cNvPr>
          <p:cNvSpPr txBox="1"/>
          <p:nvPr/>
        </p:nvSpPr>
        <p:spPr>
          <a:xfrm>
            <a:off x="2667000" y="2328334"/>
            <a:ext cx="6858000" cy="1367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i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Robotika</a:t>
            </a:r>
          </a:p>
        </p:txBody>
      </p:sp>
    </p:spTree>
    <p:extLst>
      <p:ext uri="{BB962C8B-B14F-4D97-AF65-F5344CB8AC3E}">
        <p14:creationId xmlns:p14="http://schemas.microsoft.com/office/powerpoint/2010/main" val="322463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FB754E5E-A82D-4959-B42F-C5660C31EC1D}"/>
              </a:ext>
            </a:extLst>
          </p:cNvPr>
          <p:cNvSpPr txBox="1"/>
          <p:nvPr/>
        </p:nvSpPr>
        <p:spPr>
          <a:xfrm>
            <a:off x="1141413" y="618518"/>
            <a:ext cx="4459286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i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Epson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A9CC770-0D32-43C3-B678-9CEDA5925F36}"/>
              </a:ext>
            </a:extLst>
          </p:cNvPr>
          <p:cNvSpPr txBox="1"/>
          <p:nvPr/>
        </p:nvSpPr>
        <p:spPr>
          <a:xfrm>
            <a:off x="1141412" y="2249487"/>
            <a:ext cx="4459287" cy="3965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400" dirty="0" err="1"/>
              <a:t>Předchůdce</a:t>
            </a:r>
            <a:r>
              <a:rPr lang="en-US" sz="1400" dirty="0"/>
              <a:t> </a:t>
            </a:r>
            <a:r>
              <a:rPr lang="en-US" sz="1400" dirty="0" err="1"/>
              <a:t>koncernu</a:t>
            </a:r>
            <a:r>
              <a:rPr lang="en-US" sz="1400" dirty="0"/>
              <a:t> </a:t>
            </a:r>
            <a:r>
              <a:rPr lang="en-US" sz="1400" dirty="0" err="1"/>
              <a:t>založen</a:t>
            </a:r>
            <a:r>
              <a:rPr lang="en-US" sz="1400" dirty="0"/>
              <a:t> od </a:t>
            </a:r>
            <a:r>
              <a:rPr lang="en-US" sz="1400" dirty="0" err="1"/>
              <a:t>roku</a:t>
            </a:r>
            <a:r>
              <a:rPr lang="en-US" sz="1400" dirty="0"/>
              <a:t> 1940.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400" dirty="0" err="1"/>
              <a:t>Vzniká</a:t>
            </a:r>
            <a:r>
              <a:rPr lang="en-US" sz="1400" dirty="0"/>
              <a:t> </a:t>
            </a:r>
            <a:r>
              <a:rPr lang="en-US" sz="1400" dirty="0" err="1"/>
              <a:t>značka</a:t>
            </a:r>
            <a:r>
              <a:rPr lang="en-US" sz="1400" dirty="0"/>
              <a:t> Epson 1975.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400" dirty="0" err="1"/>
              <a:t>Společností</a:t>
            </a:r>
            <a:r>
              <a:rPr lang="en-US" sz="1400" dirty="0"/>
              <a:t> Epson</a:t>
            </a:r>
            <a:r>
              <a:rPr lang="cs-CZ" sz="1400" dirty="0"/>
              <a:t>-</a:t>
            </a:r>
            <a:r>
              <a:rPr lang="en-US" sz="1400" dirty="0"/>
              <a:t>85.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400" dirty="0"/>
              <a:t>81 000</a:t>
            </a:r>
            <a:r>
              <a:rPr lang="cs-CZ" sz="1400" dirty="0"/>
              <a:t>.</a:t>
            </a:r>
            <a:r>
              <a:rPr lang="en-US" sz="1400" dirty="0"/>
              <a:t> </a:t>
            </a:r>
            <a:r>
              <a:rPr lang="en-US" sz="1400" dirty="0" err="1"/>
              <a:t>zaměstnanců</a:t>
            </a:r>
            <a:r>
              <a:rPr lang="en-US" sz="1400" dirty="0"/>
              <a:t>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400" b="1" dirty="0" err="1"/>
              <a:t>Ocenění</a:t>
            </a:r>
            <a:r>
              <a:rPr lang="en-US" sz="1400" b="1" dirty="0"/>
              <a:t>: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400" dirty="0"/>
              <a:t>100. </a:t>
            </a:r>
            <a:r>
              <a:rPr lang="en-US" sz="1400" dirty="0" err="1"/>
              <a:t>Nejlepších</a:t>
            </a:r>
            <a:r>
              <a:rPr lang="en-US" sz="1400" dirty="0"/>
              <a:t> </a:t>
            </a:r>
            <a:r>
              <a:rPr lang="en-US" sz="1400" dirty="0" err="1"/>
              <a:t>globálních</a:t>
            </a:r>
            <a:r>
              <a:rPr lang="en-US" sz="1400" dirty="0"/>
              <a:t> </a:t>
            </a:r>
            <a:r>
              <a:rPr lang="en-US" sz="1400" dirty="0" err="1"/>
              <a:t>technologických</a:t>
            </a:r>
            <a:r>
              <a:rPr lang="en-US" sz="1400" dirty="0"/>
              <a:t> </a:t>
            </a:r>
            <a:r>
              <a:rPr lang="en-US" sz="1400" dirty="0" err="1"/>
              <a:t>firem</a:t>
            </a:r>
            <a:r>
              <a:rPr lang="en-US" sz="1400" dirty="0"/>
              <a:t>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400" dirty="0"/>
              <a:t>100. </a:t>
            </a:r>
            <a:r>
              <a:rPr lang="en-US" sz="1400" dirty="0" err="1"/>
              <a:t>Nejlepších</a:t>
            </a:r>
            <a:r>
              <a:rPr lang="en-US" sz="1400" dirty="0"/>
              <a:t> </a:t>
            </a:r>
            <a:r>
              <a:rPr lang="en-US" sz="1400" dirty="0" err="1"/>
              <a:t>globálních</a:t>
            </a:r>
            <a:r>
              <a:rPr lang="en-US" sz="1400" dirty="0"/>
              <a:t> </a:t>
            </a:r>
            <a:r>
              <a:rPr lang="en-US" sz="1400" dirty="0" err="1"/>
              <a:t>inovátorů</a:t>
            </a:r>
            <a:r>
              <a:rPr lang="en-US" sz="1400" dirty="0"/>
              <a:t>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3AC2438-9C7E-4758-8BCF-303A18A61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70421"/>
            <a:ext cx="5456279" cy="409220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617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0AD581B-C6FF-454D-9B47-60F579E061A8}"/>
              </a:ext>
            </a:extLst>
          </p:cNvPr>
          <p:cNvSpPr txBox="1"/>
          <p:nvPr/>
        </p:nvSpPr>
        <p:spPr>
          <a:xfrm>
            <a:off x="4996697" y="618518"/>
            <a:ext cx="6050713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SCARA roboty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A7C3306-71B9-4A45-8BA0-E4CD8A22E9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1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53BB8AA-4E44-42C6-AB80-56278576B8F4}"/>
              </a:ext>
            </a:extLst>
          </p:cNvPr>
          <p:cNvSpPr txBox="1"/>
          <p:nvPr/>
        </p:nvSpPr>
        <p:spPr>
          <a:xfrm>
            <a:off x="4968958" y="2249487"/>
            <a:ext cx="6078453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400" dirty="0"/>
              <a:t>-</a:t>
            </a:r>
            <a:r>
              <a:rPr lang="en-US" sz="1400" dirty="0" err="1"/>
              <a:t>roboty</a:t>
            </a:r>
            <a:r>
              <a:rPr lang="en-US" sz="1400" dirty="0"/>
              <a:t> </a:t>
            </a:r>
            <a:r>
              <a:rPr lang="en-US" sz="1400" dirty="0" err="1"/>
              <a:t>nové</a:t>
            </a:r>
            <a:r>
              <a:rPr lang="en-US" sz="1400" dirty="0"/>
              <a:t> </a:t>
            </a:r>
            <a:r>
              <a:rPr lang="en-US" sz="1400" dirty="0" err="1"/>
              <a:t>generace</a:t>
            </a:r>
            <a:endParaRPr lang="en-US" sz="14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400" dirty="0"/>
              <a:t>-</a:t>
            </a:r>
            <a:r>
              <a:rPr lang="en-US" sz="1400" dirty="0" err="1"/>
              <a:t>kompaktní</a:t>
            </a:r>
            <a:r>
              <a:rPr lang="en-US" sz="1400" dirty="0"/>
              <a:t>, </a:t>
            </a:r>
            <a:r>
              <a:rPr lang="en-US" sz="1400" dirty="0" err="1"/>
              <a:t>rychlé</a:t>
            </a:r>
            <a:r>
              <a:rPr lang="en-US" sz="1400" dirty="0"/>
              <a:t>, </a:t>
            </a:r>
            <a:r>
              <a:rPr lang="en-US" sz="1400" dirty="0" err="1"/>
              <a:t>přesné</a:t>
            </a:r>
            <a:r>
              <a:rPr lang="en-US" sz="1400" dirty="0"/>
              <a:t>, s </a:t>
            </a:r>
            <a:r>
              <a:rPr lang="en-US" sz="1400" dirty="0" err="1"/>
              <a:t>možností</a:t>
            </a:r>
            <a:r>
              <a:rPr lang="en-US" sz="1400" dirty="0"/>
              <a:t>, </a:t>
            </a:r>
            <a:r>
              <a:rPr lang="en-US" sz="1400" dirty="0" err="1"/>
              <a:t>které</a:t>
            </a:r>
            <a:r>
              <a:rPr lang="en-US" sz="1400" dirty="0"/>
              <a:t> </a:t>
            </a:r>
            <a:r>
              <a:rPr lang="en-US" sz="1400" dirty="0" err="1"/>
              <a:t>přesně</a:t>
            </a:r>
            <a:r>
              <a:rPr lang="en-US" sz="1400" dirty="0"/>
              <a:t> </a:t>
            </a:r>
            <a:r>
              <a:rPr lang="en-US" sz="1400" dirty="0" err="1"/>
              <a:t>vyhoví</a:t>
            </a:r>
            <a:r>
              <a:rPr lang="en-US" sz="1400" dirty="0"/>
              <a:t> </a:t>
            </a:r>
            <a:r>
              <a:rPr lang="en-US" sz="1400" dirty="0" err="1"/>
              <a:t>vašim</a:t>
            </a:r>
            <a:r>
              <a:rPr lang="en-US" sz="1400" dirty="0"/>
              <a:t> </a:t>
            </a:r>
            <a:r>
              <a:rPr lang="en-US" sz="1400" dirty="0" err="1"/>
              <a:t>požadavkům</a:t>
            </a:r>
            <a:endParaRPr lang="en-US" sz="14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400" dirty="0"/>
              <a:t>-300</a:t>
            </a:r>
            <a:r>
              <a:rPr lang="cs-CZ" sz="1400" dirty="0"/>
              <a:t>.</a:t>
            </a:r>
            <a:r>
              <a:rPr lang="en-US" sz="1400" dirty="0"/>
              <a:t> </a:t>
            </a:r>
            <a:r>
              <a:rPr lang="en-US" sz="1400" dirty="0" err="1"/>
              <a:t>různých</a:t>
            </a:r>
            <a:r>
              <a:rPr lang="en-US" sz="1400" dirty="0"/>
              <a:t> </a:t>
            </a:r>
            <a:r>
              <a:rPr lang="en-US" sz="1400" dirty="0" err="1"/>
              <a:t>modelů</a:t>
            </a:r>
            <a:r>
              <a:rPr lang="en-US" sz="1400" dirty="0"/>
              <a:t> s </a:t>
            </a:r>
            <a:r>
              <a:rPr lang="en-US" sz="1400" dirty="0" err="1"/>
              <a:t>dosahem</a:t>
            </a:r>
            <a:r>
              <a:rPr lang="en-US" sz="1400" dirty="0"/>
              <a:t> od 175mm</a:t>
            </a:r>
            <a:r>
              <a:rPr lang="cs-CZ" sz="1400" dirty="0"/>
              <a:t>.</a:t>
            </a:r>
            <a:r>
              <a:rPr lang="en-US" sz="1400" dirty="0"/>
              <a:t> do 1000mm</a:t>
            </a:r>
            <a:r>
              <a:rPr lang="cs-CZ" sz="1400" dirty="0"/>
              <a:t>.</a:t>
            </a:r>
            <a:endParaRPr lang="en-US" sz="14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400" dirty="0"/>
              <a:t>-</a:t>
            </a:r>
            <a:r>
              <a:rPr lang="en-US" sz="1400" dirty="0" err="1"/>
              <a:t>zatížení</a:t>
            </a:r>
            <a:r>
              <a:rPr lang="en-US" sz="1400" dirty="0"/>
              <a:t> </a:t>
            </a:r>
            <a:r>
              <a:rPr lang="en-US" sz="1400" dirty="0" err="1"/>
              <a:t>až</a:t>
            </a:r>
            <a:r>
              <a:rPr lang="en-US" sz="1400" dirty="0"/>
              <a:t> 20 kg</a:t>
            </a:r>
            <a:r>
              <a:rPr lang="cs-CZ" sz="1400" dirty="0"/>
              <a:t>.</a:t>
            </a:r>
            <a:endParaRPr lang="en-US" sz="14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400" dirty="0"/>
              <a:t>-</a:t>
            </a:r>
            <a:r>
              <a:rPr lang="en-US" sz="1400" dirty="0" err="1"/>
              <a:t>modely</a:t>
            </a:r>
            <a:r>
              <a:rPr lang="en-US" sz="1400" dirty="0"/>
              <a:t> pro </a:t>
            </a:r>
            <a:r>
              <a:rPr lang="en-US" sz="1400" dirty="0" err="1"/>
              <a:t>mytí</a:t>
            </a:r>
            <a:r>
              <a:rPr lang="en-US" sz="1400" dirty="0"/>
              <a:t> a </a:t>
            </a:r>
            <a:r>
              <a:rPr lang="en-US" sz="1400" dirty="0" err="1"/>
              <a:t>čisté</a:t>
            </a:r>
            <a:r>
              <a:rPr lang="en-US" sz="1400" dirty="0"/>
              <a:t> </a:t>
            </a:r>
            <a:r>
              <a:rPr lang="en-US" sz="1400" dirty="0" err="1"/>
              <a:t>provozy</a:t>
            </a:r>
            <a:endParaRPr lang="en-US" sz="14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400" dirty="0"/>
              <a:t>-</a:t>
            </a:r>
            <a:r>
              <a:rPr lang="en-US" sz="1400" dirty="0" err="1"/>
              <a:t>pracovní</a:t>
            </a:r>
            <a:r>
              <a:rPr lang="en-US" sz="1400" dirty="0"/>
              <a:t> </a:t>
            </a:r>
            <a:r>
              <a:rPr lang="en-US" sz="1400" dirty="0" err="1"/>
              <a:t>pohyb</a:t>
            </a:r>
            <a:r>
              <a:rPr lang="en-US" sz="1400" dirty="0"/>
              <a:t> v </a:t>
            </a:r>
            <a:r>
              <a:rPr lang="en-US" sz="1400" dirty="0" err="1"/>
              <a:t>osách</a:t>
            </a:r>
            <a:r>
              <a:rPr lang="en-US" sz="1400" dirty="0"/>
              <a:t> </a:t>
            </a:r>
            <a:r>
              <a:rPr lang="en-US" sz="1400" dirty="0" err="1"/>
              <a:t>robota</a:t>
            </a:r>
            <a:r>
              <a:rPr lang="en-US" sz="1400" dirty="0"/>
              <a:t>, 4</a:t>
            </a:r>
            <a:r>
              <a:rPr lang="cs-CZ" sz="1400" dirty="0"/>
              <a:t>.</a:t>
            </a:r>
            <a:r>
              <a:rPr lang="en-US" sz="1400" dirty="0"/>
              <a:t> </a:t>
            </a:r>
            <a:r>
              <a:rPr lang="en-US" sz="1400" dirty="0" err="1"/>
              <a:t>osy</a:t>
            </a:r>
            <a:r>
              <a:rPr lang="en-US" sz="1400" dirty="0"/>
              <a:t> (</a:t>
            </a:r>
            <a:r>
              <a:rPr lang="en-US" sz="1400" dirty="0" err="1"/>
              <a:t>jiné</a:t>
            </a:r>
            <a:r>
              <a:rPr lang="en-US" sz="1400" dirty="0"/>
              <a:t> </a:t>
            </a:r>
            <a:r>
              <a:rPr lang="en-US" sz="1400" dirty="0" err="1"/>
              <a:t>typy</a:t>
            </a:r>
            <a:r>
              <a:rPr lang="en-US" sz="1400" dirty="0"/>
              <a:t> </a:t>
            </a:r>
            <a:r>
              <a:rPr lang="en-US" sz="1400" dirty="0" err="1"/>
              <a:t>mají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6</a:t>
            </a:r>
            <a:r>
              <a:rPr lang="cs-CZ" sz="1400" dirty="0"/>
              <a:t>.</a:t>
            </a:r>
            <a:r>
              <a:rPr lang="en-US" sz="1400" dirty="0"/>
              <a:t> </a:t>
            </a:r>
            <a:r>
              <a:rPr lang="en-US" sz="1400" dirty="0" err="1"/>
              <a:t>os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65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C88AD4A-CCF2-441D-883F-C120723077A2}"/>
              </a:ext>
            </a:extLst>
          </p:cNvPr>
          <p:cNvSpPr txBox="1"/>
          <p:nvPr/>
        </p:nvSpPr>
        <p:spPr>
          <a:xfrm>
            <a:off x="1141413" y="618518"/>
            <a:ext cx="468552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Ostatní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E745009-3D04-4492-A765-6561C4ACD1BD}"/>
              </a:ext>
            </a:extLst>
          </p:cNvPr>
          <p:cNvSpPr txBox="1"/>
          <p:nvPr/>
        </p:nvSpPr>
        <p:spPr>
          <a:xfrm>
            <a:off x="1141413" y="2249487"/>
            <a:ext cx="4685530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300"/>
              <a:t>-Roboty Spider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230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300"/>
              <a:t>-Šestiosé roboty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230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300"/>
              <a:t>-SCARA-Light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230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300"/>
              <a:t>-SCARA T-Series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DF2CFEF-056D-497F-923B-5B27B3DFF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154" y="321734"/>
            <a:ext cx="2297908" cy="273981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4CFB466-FBE7-4A4E-A7BA-1E018346D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0979" y="321734"/>
            <a:ext cx="2321992" cy="273981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1292108-D2D4-42D9-A562-5DF1708C6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7950" y="4377268"/>
            <a:ext cx="2364317" cy="157818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B5A3597-CC0A-407A-8F5D-4CEC565BAD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9817" y="4377268"/>
            <a:ext cx="2364317" cy="157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9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5374EB7-ABEE-47A8-9E7A-918124A02655}"/>
              </a:ext>
            </a:extLst>
          </p:cNvPr>
          <p:cNvSpPr txBox="1"/>
          <p:nvPr/>
        </p:nvSpPr>
        <p:spPr>
          <a:xfrm>
            <a:off x="6448425" y="618518"/>
            <a:ext cx="4598985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Práce s robotem v praxi</a:t>
            </a:r>
          </a:p>
        </p:txBody>
      </p:sp>
      <p:pic>
        <p:nvPicPr>
          <p:cNvPr id="7" name="Obrázek 6" descr="Obsah obrázku osoba, muž, interiér, modrá&#10;&#10;Popis byl vytvořen automaticky">
            <a:extLst>
              <a:ext uri="{FF2B5EF4-FFF2-40B4-BE49-F238E27FC236}">
                <a16:creationId xmlns:a16="http://schemas.microsoft.com/office/drawing/2014/main" id="{A191984D-CBFC-4B85-8CC6-070EB3F065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04" b="2"/>
          <a:stretch/>
        </p:blipFill>
        <p:spPr>
          <a:xfrm rot="5400000">
            <a:off x="-383798" y="378201"/>
            <a:ext cx="6858000" cy="610159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CA577DA-35A6-4F8A-AC8C-2D36B41ED923}"/>
              </a:ext>
            </a:extLst>
          </p:cNvPr>
          <p:cNvSpPr txBox="1"/>
          <p:nvPr/>
        </p:nvSpPr>
        <p:spPr>
          <a:xfrm>
            <a:off x="6448425" y="2249487"/>
            <a:ext cx="4598986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dirty="0" err="1"/>
              <a:t>Seznámení</a:t>
            </a:r>
            <a:r>
              <a:rPr lang="en-US" dirty="0"/>
              <a:t> s </a:t>
            </a:r>
            <a:r>
              <a:rPr lang="en-US" dirty="0" err="1"/>
              <a:t>roboty</a:t>
            </a:r>
            <a:r>
              <a:rPr lang="en-US" dirty="0"/>
              <a:t> Epson a </a:t>
            </a:r>
            <a:r>
              <a:rPr lang="en-US" dirty="0" err="1"/>
              <a:t>proškolení</a:t>
            </a:r>
            <a:r>
              <a:rPr lang="en-US" dirty="0"/>
              <a:t>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dirty="0" err="1"/>
              <a:t>Ovládání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všech</a:t>
            </a:r>
            <a:r>
              <a:rPr lang="en-US" dirty="0"/>
              <a:t> 4. </a:t>
            </a:r>
            <a:r>
              <a:rPr lang="en-US" dirty="0" err="1"/>
              <a:t>osách</a:t>
            </a:r>
            <a:r>
              <a:rPr lang="en-US" dirty="0"/>
              <a:t>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dirty="0" err="1"/>
              <a:t>Ovládání</a:t>
            </a:r>
            <a:r>
              <a:rPr lang="en-US" dirty="0"/>
              <a:t> s </a:t>
            </a:r>
            <a:r>
              <a:rPr lang="en-US" dirty="0" err="1"/>
              <a:t>bodu</a:t>
            </a:r>
            <a:r>
              <a:rPr lang="en-US" dirty="0"/>
              <a:t> A. do </a:t>
            </a:r>
            <a:r>
              <a:rPr lang="en-US" dirty="0" err="1"/>
              <a:t>bodu</a:t>
            </a:r>
            <a:r>
              <a:rPr lang="cs-CZ" dirty="0"/>
              <a:t> B</a:t>
            </a:r>
            <a:r>
              <a:rPr lang="en-US" dirty="0"/>
              <a:t>.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určené</a:t>
            </a:r>
            <a:r>
              <a:rPr lang="en-US" dirty="0"/>
              <a:t> </a:t>
            </a:r>
            <a:r>
              <a:rPr lang="en-US" dirty="0" err="1"/>
              <a:t>místo</a:t>
            </a:r>
            <a:r>
              <a:rPr lang="en-US" dirty="0"/>
              <a:t>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dirty="0" err="1"/>
              <a:t>Učení</a:t>
            </a:r>
            <a:r>
              <a:rPr lang="en-US" dirty="0"/>
              <a:t> </a:t>
            </a:r>
            <a:r>
              <a:rPr lang="en-US" dirty="0" err="1"/>
              <a:t>robota</a:t>
            </a:r>
            <a:r>
              <a:rPr lang="en-US" dirty="0"/>
              <a:t> a </a:t>
            </a:r>
            <a:r>
              <a:rPr lang="en-US" dirty="0" err="1"/>
              <a:t>zapisování</a:t>
            </a:r>
            <a:r>
              <a:rPr lang="en-US" dirty="0"/>
              <a:t> do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programu</a:t>
            </a:r>
            <a:r>
              <a:rPr lang="en-US" dirty="0"/>
              <a:t>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7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390903C6-94EB-46F8-AA85-29DFFDD5541F}"/>
              </a:ext>
            </a:extLst>
          </p:cNvPr>
          <p:cNvSpPr txBox="1"/>
          <p:nvPr/>
        </p:nvSpPr>
        <p:spPr>
          <a:xfrm>
            <a:off x="6448425" y="618518"/>
            <a:ext cx="4598985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Hra s robotem</a:t>
            </a:r>
          </a:p>
        </p:txBody>
      </p:sp>
      <p:pic>
        <p:nvPicPr>
          <p:cNvPr id="7" name="Obrázek 6" descr="Obsah obrázku osoba, muž, interiér&#10;&#10;Popis byl vytvořen automaticky">
            <a:extLst>
              <a:ext uri="{FF2B5EF4-FFF2-40B4-BE49-F238E27FC236}">
                <a16:creationId xmlns:a16="http://schemas.microsoft.com/office/drawing/2014/main" id="{925D45E4-C469-42F3-9CFF-50D1459015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04" b="2"/>
          <a:stretch/>
        </p:blipFill>
        <p:spPr>
          <a:xfrm rot="5400000">
            <a:off x="-383798" y="378201"/>
            <a:ext cx="6858000" cy="610159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DB12F3E-1089-4AC3-81F1-48EADA7AFE68}"/>
              </a:ext>
            </a:extLst>
          </p:cNvPr>
          <p:cNvSpPr txBox="1"/>
          <p:nvPr/>
        </p:nvSpPr>
        <p:spPr>
          <a:xfrm>
            <a:off x="6448425" y="2249487"/>
            <a:ext cx="4598986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/>
              <a:t>Přemisťování různých předmětů na jejich přesnou pozici.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/>
              <a:t>Hra s piškvorkami mezi sebou a nebo mezi robotem, kde bylo možné nastavení jeho umělé inteligence.</a:t>
            </a:r>
          </a:p>
        </p:txBody>
      </p:sp>
    </p:spTree>
    <p:extLst>
      <p:ext uri="{BB962C8B-B14F-4D97-AF65-F5344CB8AC3E}">
        <p14:creationId xmlns:p14="http://schemas.microsoft.com/office/powerpoint/2010/main" val="50490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1F90966-5075-4357-BB21-A0B0A489C2AE}"/>
              </a:ext>
            </a:extLst>
          </p:cNvPr>
          <p:cNvSpPr txBox="1"/>
          <p:nvPr/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KUKA</a:t>
            </a:r>
            <a:r>
              <a:rPr lang="cs-CZ" sz="3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AG</a:t>
            </a:r>
            <a:endParaRPr lang="en-US" sz="36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56E6796-6060-4D20-8B2E-B84D7105D994}"/>
              </a:ext>
            </a:extLst>
          </p:cNvPr>
          <p:cNvSpPr txBox="1"/>
          <p:nvPr/>
        </p:nvSpPr>
        <p:spPr>
          <a:xfrm>
            <a:off x="1141412" y="2249487"/>
            <a:ext cx="4844521" cy="3541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500"/>
              <a:t>Mezinárodní koncernem v německém Augsburgu.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50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500"/>
              <a:t>Jeden z předních poskytovatelů inteligentních automatických řešení.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50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500"/>
              <a:t>Nabízí- roboty, buňky, až plně automatizovaná zařízení.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50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500"/>
              <a:t>V 40. zemích.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50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500"/>
              <a:t>14 000. zaměstnanců.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500"/>
          </a:p>
        </p:txBody>
      </p:sp>
      <p:pic>
        <p:nvPicPr>
          <p:cNvPr id="6" name="Obrázek 5" descr="Obsah obrázku budova, exteriér, vládní budova&#10;&#10;Popis byl vytvořen automaticky">
            <a:extLst>
              <a:ext uri="{FF2B5EF4-FFF2-40B4-BE49-F238E27FC236}">
                <a16:creationId xmlns:a16="http://schemas.microsoft.com/office/drawing/2014/main" id="{E7A5EA92-A00E-4CF9-AFDE-96E041044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75" r="26560" b="1"/>
          <a:stretch/>
        </p:blipFill>
        <p:spPr>
          <a:xfrm>
            <a:off x="6392335" y="2497720"/>
            <a:ext cx="4655075" cy="304789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048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E4E88AC-D879-4E19-BDFF-421FDCFA5638}"/>
              </a:ext>
            </a:extLst>
          </p:cNvPr>
          <p:cNvSpPr txBox="1"/>
          <p:nvPr/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KR 1000 TITAN</a:t>
            </a:r>
          </a:p>
        </p:txBody>
      </p:sp>
      <p:pic>
        <p:nvPicPr>
          <p:cNvPr id="6" name="Obrázek 5" descr="Obsah obrázku nástroj&#10;&#10;Popis byl vytvořen automaticky">
            <a:extLst>
              <a:ext uri="{FF2B5EF4-FFF2-40B4-BE49-F238E27FC236}">
                <a16:creationId xmlns:a16="http://schemas.microsoft.com/office/drawing/2014/main" id="{23CC19BE-E301-4980-A960-5BF40CE3AC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1688"/>
          <a:stretch/>
        </p:blipFill>
        <p:spPr>
          <a:xfrm>
            <a:off x="1141412" y="2497720"/>
            <a:ext cx="4662140" cy="304789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5458509-D3D5-4911-8CA0-B2AF3B547B16}"/>
              </a:ext>
            </a:extLst>
          </p:cNvPr>
          <p:cNvSpPr txBox="1"/>
          <p:nvPr/>
        </p:nvSpPr>
        <p:spPr>
          <a:xfrm>
            <a:off x="6204479" y="2249487"/>
            <a:ext cx="4844521" cy="3541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700" dirty="0"/>
              <a:t>-</a:t>
            </a:r>
            <a:r>
              <a:rPr lang="en-US" sz="1700" dirty="0" err="1"/>
              <a:t>první</a:t>
            </a:r>
            <a:r>
              <a:rPr lang="en-US" sz="1700" dirty="0"/>
              <a:t> 6. </a:t>
            </a:r>
            <a:r>
              <a:rPr lang="en-US" sz="1700" dirty="0" err="1"/>
              <a:t>osý</a:t>
            </a:r>
            <a:r>
              <a:rPr lang="en-US" sz="1700" dirty="0"/>
              <a:t> robot pro </a:t>
            </a:r>
            <a:r>
              <a:rPr lang="en-US" sz="1700" dirty="0" err="1"/>
              <a:t>těžká</a:t>
            </a:r>
            <a:r>
              <a:rPr lang="en-US" sz="1700" dirty="0"/>
              <a:t> </a:t>
            </a:r>
            <a:r>
              <a:rPr lang="en-US" sz="1700" dirty="0" err="1"/>
              <a:t>břemena</a:t>
            </a:r>
            <a:r>
              <a:rPr lang="en-US" sz="1700" dirty="0"/>
              <a:t> s </a:t>
            </a:r>
            <a:r>
              <a:rPr lang="en-US" sz="1700" dirty="0" err="1"/>
              <a:t>otevřenou</a:t>
            </a:r>
            <a:r>
              <a:rPr lang="en-US" sz="1700" dirty="0"/>
              <a:t> </a:t>
            </a:r>
            <a:r>
              <a:rPr lang="en-US" sz="1700" dirty="0" err="1"/>
              <a:t>kinematickou</a:t>
            </a:r>
            <a:r>
              <a:rPr lang="en-US" sz="1700" dirty="0"/>
              <a:t> a </a:t>
            </a:r>
            <a:r>
              <a:rPr lang="en-US" sz="1700" dirty="0" err="1"/>
              <a:t>výjimečnou</a:t>
            </a:r>
            <a:r>
              <a:rPr lang="en-US" sz="1700" dirty="0"/>
              <a:t> </a:t>
            </a:r>
            <a:r>
              <a:rPr lang="en-US" sz="1700" dirty="0" err="1"/>
              <a:t>nosností</a:t>
            </a:r>
            <a:r>
              <a:rPr lang="en-US" sz="1700" dirty="0"/>
              <a:t> (</a:t>
            </a:r>
            <a:r>
              <a:rPr lang="en-US" sz="1700" dirty="0" err="1"/>
              <a:t>nejsilnější</a:t>
            </a:r>
            <a:r>
              <a:rPr lang="en-US" sz="1700" dirty="0"/>
              <a:t> </a:t>
            </a:r>
            <a:r>
              <a:rPr lang="en-US" sz="1700" dirty="0" err="1"/>
              <a:t>doposud</a:t>
            </a:r>
            <a:r>
              <a:rPr lang="en-US" sz="1700" dirty="0"/>
              <a:t>)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700" dirty="0"/>
              <a:t>-</a:t>
            </a:r>
            <a:r>
              <a:rPr lang="en-US" sz="1700" dirty="0" err="1"/>
              <a:t>nosné</a:t>
            </a:r>
            <a:r>
              <a:rPr lang="en-US" sz="1700" dirty="0"/>
              <a:t> </a:t>
            </a:r>
            <a:r>
              <a:rPr lang="en-US" sz="1700" dirty="0" err="1"/>
              <a:t>zatížení</a:t>
            </a:r>
            <a:r>
              <a:rPr lang="en-US" sz="1700" dirty="0"/>
              <a:t> 750, </a:t>
            </a:r>
            <a:r>
              <a:rPr lang="en-US" sz="1700" dirty="0" err="1"/>
              <a:t>až</a:t>
            </a:r>
            <a:r>
              <a:rPr lang="en-US" sz="1700" dirty="0"/>
              <a:t> 1300 kg</a:t>
            </a:r>
            <a:r>
              <a:rPr lang="cs-CZ" sz="1700" dirty="0"/>
              <a:t>.</a:t>
            </a:r>
            <a:endParaRPr lang="en-US" sz="17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700" dirty="0"/>
              <a:t>-</a:t>
            </a:r>
            <a:r>
              <a:rPr lang="en-US" sz="1700" dirty="0" err="1"/>
              <a:t>dosah</a:t>
            </a:r>
            <a:r>
              <a:rPr lang="en-US" sz="1700" dirty="0"/>
              <a:t> v mm. 3202, </a:t>
            </a:r>
            <a:r>
              <a:rPr lang="en-US" sz="1700" dirty="0" err="1"/>
              <a:t>až</a:t>
            </a:r>
            <a:r>
              <a:rPr lang="en-US" sz="1700" dirty="0"/>
              <a:t> 3601</a:t>
            </a:r>
            <a:r>
              <a:rPr lang="cs-CZ" sz="1700" dirty="0"/>
              <a:t>mm.</a:t>
            </a:r>
            <a:endParaRPr lang="en-US" sz="17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700" dirty="0"/>
              <a:t>-</a:t>
            </a:r>
            <a:r>
              <a:rPr lang="en-US" sz="1700" dirty="0" err="1"/>
              <a:t>nejčastěji</a:t>
            </a:r>
            <a:r>
              <a:rPr lang="en-US" sz="1700" dirty="0"/>
              <a:t> se </a:t>
            </a:r>
            <a:r>
              <a:rPr lang="en-US" sz="1700" dirty="0" err="1"/>
              <a:t>používá</a:t>
            </a:r>
            <a:r>
              <a:rPr lang="en-US" sz="1700" dirty="0"/>
              <a:t> pro </a:t>
            </a:r>
            <a:r>
              <a:rPr lang="en-US" sz="1700" dirty="0" err="1"/>
              <a:t>manipulaci</a:t>
            </a:r>
            <a:r>
              <a:rPr lang="en-US" sz="1700" dirty="0"/>
              <a:t> </a:t>
            </a:r>
            <a:r>
              <a:rPr lang="en-US" sz="1700" dirty="0" err="1"/>
              <a:t>vysoce</a:t>
            </a:r>
            <a:r>
              <a:rPr lang="en-US" sz="1700" dirty="0"/>
              <a:t> </a:t>
            </a:r>
            <a:r>
              <a:rPr lang="en-US" sz="1700" dirty="0" err="1"/>
              <a:t>těžkých</a:t>
            </a:r>
            <a:r>
              <a:rPr lang="en-US" sz="1700" dirty="0"/>
              <a:t> </a:t>
            </a:r>
            <a:r>
              <a:rPr lang="en-US" sz="1700" dirty="0" err="1"/>
              <a:t>břemen</a:t>
            </a:r>
            <a:r>
              <a:rPr lang="en-US" sz="1700" dirty="0"/>
              <a:t> (</a:t>
            </a:r>
            <a:r>
              <a:rPr lang="en-US" sz="1700" dirty="0" err="1"/>
              <a:t>slévarenství</a:t>
            </a:r>
            <a:r>
              <a:rPr lang="en-US" sz="17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9580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149</TotalTime>
  <Words>495</Words>
  <Application>Microsoft Office PowerPoint</Application>
  <PresentationFormat>Širokoúhlá obrazovka</PresentationFormat>
  <Paragraphs>102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Bahnschrift</vt:lpstr>
      <vt:lpstr>Calibri</vt:lpstr>
      <vt:lpstr>Trebuchet MS</vt:lpstr>
      <vt:lpstr>Tw Cen MT</vt:lpstr>
      <vt:lpstr>Obvod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Erik Nosek</dc:creator>
  <cp:lastModifiedBy>Hamrová Radmila</cp:lastModifiedBy>
  <cp:revision>11</cp:revision>
  <dcterms:created xsi:type="dcterms:W3CDTF">2021-10-25T17:21:29Z</dcterms:created>
  <dcterms:modified xsi:type="dcterms:W3CDTF">2021-11-28T11:29:09Z</dcterms:modified>
</cp:coreProperties>
</file>