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4" r:id="rId7"/>
    <p:sldId id="260" r:id="rId8"/>
    <p:sldId id="262" r:id="rId9"/>
    <p:sldId id="261" r:id="rId10"/>
    <p:sldId id="263" r:id="rId11"/>
    <p:sldId id="266" r:id="rId12"/>
    <p:sldId id="265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0F1E3-17AE-40F4-857C-F1E8A41F3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2519A4-ECB0-4CB0-9B4F-94F1DFCD1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A4DDF7-D968-4DA8-94C6-70888AE6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3913-F9AF-4DBF-9DD2-577A2421AB79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5EBAA0-FED2-4A53-805E-E3F6B78D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AA9694-4E87-4090-9D9A-1C4B71E5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0EEA-67D2-48F1-B4C2-8546E944A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14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B2F03-3473-4413-B1D7-2E2BE9015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5A692AF-122A-4AD2-8641-C1D751581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588CD5-98CC-492C-A967-0207E603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3913-F9AF-4DBF-9DD2-577A2421AB79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686E73-4BD8-4506-8C44-81059ECE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78ED64-742F-4A09-9B92-E27D8733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0EEA-67D2-48F1-B4C2-8546E944A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592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195A0AA-C621-45D9-850C-9F425E94C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DE3427-ECB4-4BC3-864D-E2D67148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40D319-5BA6-4056-8A8D-81E64737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3913-F9AF-4DBF-9DD2-577A2421AB79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A038F6-D1A0-433A-BEE1-F73882E0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520098-29D4-4626-81B6-B0486FDC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0EEA-67D2-48F1-B4C2-8546E944A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13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1C758-6E31-4D34-94CB-2AE43634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016078-BC33-4860-B105-9D6B6ED26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447EB4-5797-46B7-9874-D5DD5831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3913-F9AF-4DBF-9DD2-577A2421AB79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7A04B1-5587-4F30-80F6-1711F89A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1C3A27-0C1E-40BE-BCF2-C2710DC1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0EEA-67D2-48F1-B4C2-8546E944A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50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20EE4-B37D-4B66-B099-2C290A6F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5A1FAC-9D0F-4F1A-A150-4A8003D92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850241-498D-4B03-979D-1ADB0C6B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3913-F9AF-4DBF-9DD2-577A2421AB79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D8BBB1-C039-4006-922B-D6A6353A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9CD956-81C4-440B-918F-E5CED187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0EEA-67D2-48F1-B4C2-8546E944A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59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492F9-9D1D-4593-8691-39445A43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B9FF9-9801-4049-ACA6-8DDCC0338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CDE1BF-AE87-4E85-85F9-7F84126BE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1ED8DA-58B2-4A93-BAFF-242C8D75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3913-F9AF-4DBF-9DD2-577A2421AB79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A2569E-4A09-45A9-BEBA-8AFF3D4E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59904D-8322-4F48-B640-76B5556E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0EEA-67D2-48F1-B4C2-8546E944A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06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4945A-865F-49A3-9E7D-68FF6A72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D46297-1791-4BDC-A2D8-862C86915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8A0F1E2-A882-48BF-BC53-68DD08B96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5307700-A6E8-4C0D-8432-D7A05BFD2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4B30FEF-215B-4CB1-9992-3E9EACE22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A87AAB-9A27-4EDD-94FB-077553481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3913-F9AF-4DBF-9DD2-577A2421AB79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9BD926F-2EEA-4E54-9F30-1F8A1EBB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801D5CB-2CFD-492A-A936-765FFBC8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0EEA-67D2-48F1-B4C2-8546E944A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33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05DB8-CC49-4964-8AF8-394F8148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9F22A79-4805-40D1-957A-86843185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3913-F9AF-4DBF-9DD2-577A2421AB79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DEB967-8272-41CB-B612-54C220F29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33156E-6AD7-4F3D-B2E5-EF7E31D6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0EEA-67D2-48F1-B4C2-8546E944A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13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A7A32A2-4540-4927-850A-A178A9DB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3913-F9AF-4DBF-9DD2-577A2421AB79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61556F3-4B2C-467E-8C88-7886452F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3BBC2D-7F28-4B0E-85BE-3338D521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0EEA-67D2-48F1-B4C2-8546E944A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20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A85FA-B49A-46AE-9DE9-082434EE5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05424D-2E88-4124-BC5C-5A2B3FD7D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EB514B5-294F-439C-AAFF-077860F61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E2220CD-39EE-4CCF-9F47-196A7FDC7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3913-F9AF-4DBF-9DD2-577A2421AB79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2B11D3-78A9-4537-BE21-D48B03004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67FF8E-CACB-4665-B09E-8E565774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0EEA-67D2-48F1-B4C2-8546E944A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27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DCD85-D858-4EA3-9D6E-D544D01A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50F2939-7FE6-4BB6-A88A-F1FBE98F7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50AB0D-C639-4E3A-B2D6-69B0676E5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419208-B177-40D4-8503-2C55D17F2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E3913-F9AF-4DBF-9DD2-577A2421AB79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EDDC1A-A411-4983-B852-58AD18C3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D9D2C5-1805-4E64-8CBD-FC74BFAB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0EEA-67D2-48F1-B4C2-8546E944A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11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4AE0AB2-CE54-46E3-A234-6AD2E944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EF110E-1A8F-4F70-B469-815817558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7315D-7E6F-4395-A29E-0B1539C58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3913-F9AF-4DBF-9DD2-577A2421AB79}" type="datetimeFigureOut">
              <a:rPr lang="cs-CZ" smtClean="0"/>
              <a:t>28.11.2021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36AF05-3E44-4106-8CFA-EC881F9C4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CF2024-F4D9-46F8-90E2-83D86F9F40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E0EEA-67D2-48F1-B4C2-8546E944A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25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0.gstatic.com/images?q=tbn:ANd9GcQyjOsAQA2JvTeTNZgCwWs_lqBuPOeBfIBl_g&amp;usqp=CAU" TargetMode="External"/><Relationship Id="rId2" Type="http://schemas.openxmlformats.org/officeDocument/2006/relationships/hyperlink" Target="https://encrypted-tbn0.gstatic.com/images?q=tbn:ANd9GcQrgEA0kKdQ_XbaizbsX9mdJRTxrp4z6tIamw&amp;usqp=CA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s://encrypted-tbn0.gstatic.com/images?q=tbn:ANd9GcQvqGDVQ-iNrUIT2XrM_3QL6qsMR6qarKa9Fg&amp;usqp=CA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27278" y="2976465"/>
            <a:ext cx="10393251" cy="3115241"/>
          </a:xfrm>
        </p:spPr>
        <p:txBody>
          <a:bodyPr>
            <a:normAutofit lnSpcReduction="10000"/>
          </a:bodyPr>
          <a:lstStyle/>
          <a:p>
            <a:r>
              <a:rPr lang="cs-CZ" sz="4000" dirty="0"/>
              <a:t>Jméno:</a:t>
            </a:r>
            <a:r>
              <a:rPr lang="cs-CZ" sz="4000" b="1" dirty="0"/>
              <a:t> Vojtěch </a:t>
            </a:r>
            <a:r>
              <a:rPr lang="cs-CZ" sz="4000" b="1" dirty="0" err="1"/>
              <a:t>Kotěra</a:t>
            </a:r>
            <a:endParaRPr lang="cs-CZ" sz="4000" b="1" dirty="0"/>
          </a:p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</a:rPr>
              <a:t>TÉMA: </a:t>
            </a:r>
            <a:r>
              <a:rPr lang="cs-CZ" sz="3200" b="1" dirty="0" err="1">
                <a:solidFill>
                  <a:schemeClr val="accent5">
                    <a:lumMod val="75000"/>
                  </a:schemeClr>
                </a:solidFill>
              </a:rPr>
              <a:t>Vstřikolis</a:t>
            </a:r>
            <a:endParaRPr lang="cs-CZ" sz="3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sz="3200" b="1" dirty="0">
                <a:solidFill>
                  <a:schemeClr val="accent5">
                    <a:lumMod val="75000"/>
                  </a:schemeClr>
                </a:solidFill>
              </a:rPr>
              <a:t>NÁZEV PROJEKTU: Vyšší přidaná hodnota ve strojírenství-náš směr a cíl</a:t>
            </a:r>
          </a:p>
          <a:p>
            <a:r>
              <a:rPr lang="cs-CZ" dirty="0"/>
              <a:t>6</a:t>
            </a:r>
            <a:r>
              <a:rPr lang="en-GB" dirty="0"/>
              <a:t>. 9. 2021 – 1. 10. 2021</a:t>
            </a:r>
            <a:endParaRPr lang="cs-CZ" dirty="0"/>
          </a:p>
          <a:p>
            <a:r>
              <a:rPr lang="en-GB" dirty="0"/>
              <a:t>SWOBODA TECHNOLOGIES WIGGENSBACH</a:t>
            </a:r>
            <a:r>
              <a:rPr lang="cs-CZ" dirty="0"/>
              <a:t>, NĚMECKO</a:t>
            </a:r>
            <a:endParaRPr lang="en-GB" dirty="0"/>
          </a:p>
          <a:p>
            <a:endParaRPr lang="cs-CZ" sz="3200" b="1" dirty="0">
              <a:solidFill>
                <a:srgbClr val="FF0000"/>
              </a:solidFill>
            </a:endParaRPr>
          </a:p>
          <a:p>
            <a:endParaRPr lang="cs-CZ" sz="3200" dirty="0"/>
          </a:p>
          <a:p>
            <a:endParaRPr lang="cs-CZ" sz="3200" b="1" dirty="0">
              <a:solidFill>
                <a:srgbClr val="FF0000"/>
              </a:solidFill>
            </a:endParaRPr>
          </a:p>
        </p:txBody>
      </p:sp>
      <p:pic>
        <p:nvPicPr>
          <p:cNvPr id="10" name="Obrázek 9" descr="E:\NOVÝ ERASMUS+\NOVÉ LOGO\eu_flag_co_funded_pos_[rgb]_right.jpg">
            <a:extLst>
              <a:ext uri="{FF2B5EF4-FFF2-40B4-BE49-F238E27FC236}">
                <a16:creationId xmlns:a16="http://schemas.microsoft.com/office/drawing/2014/main" id="{024487D1-3291-46C7-9F87-7666F932B2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903896"/>
            <a:ext cx="4079019" cy="177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" descr="VÃ½sledek obrÃ¡zku pro dzs">
            <a:extLst>
              <a:ext uri="{FF2B5EF4-FFF2-40B4-BE49-F238E27FC236}">
                <a16:creationId xmlns:a16="http://schemas.microsoft.com/office/drawing/2014/main" id="{A5FCC327-D409-4FBB-86C7-6842C14D43C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003" y="668640"/>
            <a:ext cx="2009312" cy="20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4" descr="VÃ½sledek obrÃ¡zku pro mÅ¡mt logo">
            <a:extLst>
              <a:ext uri="{FF2B5EF4-FFF2-40B4-BE49-F238E27FC236}">
                <a16:creationId xmlns:a16="http://schemas.microsoft.com/office/drawing/2014/main" id="{475147D7-7B75-4A7D-B750-74550D75542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3069" y="1053503"/>
            <a:ext cx="1787140" cy="16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6484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DF5DC-051A-4082-B99F-683FADEF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Vstřikovací cyklus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6F488B-C095-477B-AD7F-3BABDE8BB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Skládá se z těchto hlavních fází:</a:t>
            </a:r>
          </a:p>
          <a:p>
            <a:pPr marL="0" indent="0">
              <a:buNone/>
            </a:pPr>
            <a:r>
              <a:rPr lang="cs-CZ" sz="2400" dirty="0"/>
              <a:t>	-dávkování a plastifikace materiálu v tavném válci vstřikovacího stroje </a:t>
            </a:r>
          </a:p>
          <a:p>
            <a:pPr marL="0" indent="0">
              <a:buNone/>
            </a:pPr>
            <a:r>
              <a:rPr lang="cs-CZ" sz="2400" dirty="0"/>
              <a:t>	- vstříknutí taveniny plastu do uzavřené vstřikovací formy</a:t>
            </a:r>
          </a:p>
          <a:p>
            <a:pPr marL="0" indent="0">
              <a:buNone/>
            </a:pPr>
            <a:r>
              <a:rPr lang="cs-CZ" sz="2400" dirty="0"/>
              <a:t>	- dotlačování taveniny a její chlazení ve formě</a:t>
            </a:r>
          </a:p>
          <a:p>
            <a:pPr marL="0" indent="0">
              <a:buNone/>
            </a:pPr>
            <a:r>
              <a:rPr lang="cs-CZ" sz="2400" dirty="0"/>
              <a:t>	- vyjmutí ztuhlého výstřiku z otevřené vstřikovací formy.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9BF50F-BD24-4831-8E67-3F19A26A3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4" y="96232"/>
            <a:ext cx="1846670" cy="109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C6EEF66-4887-4AF0-970E-24496A6E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64" y="96232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95" y="4041085"/>
            <a:ext cx="4477142" cy="2484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490623" y="6417363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Obr. 5</a:t>
            </a:r>
          </a:p>
        </p:txBody>
      </p:sp>
    </p:spTree>
    <p:extLst>
      <p:ext uri="{BB962C8B-B14F-4D97-AF65-F5344CB8AC3E}">
        <p14:creationId xmlns:p14="http://schemas.microsoft.com/office/powerpoint/2010/main" val="50935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DF5DC-051A-4082-B99F-683FADEF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Náběh zařízení do výroby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6F488B-C095-477B-AD7F-3BABDE8BB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829" y="1359671"/>
            <a:ext cx="10273877" cy="5279667"/>
          </a:xfrm>
        </p:spPr>
        <p:txBody>
          <a:bodyPr>
            <a:normAutofit/>
          </a:bodyPr>
          <a:lstStyle/>
          <a:p>
            <a:r>
              <a:rPr lang="cs-CZ" sz="2400" dirty="0"/>
              <a:t>Upnutí vstřikovací formy do </a:t>
            </a:r>
            <a:r>
              <a:rPr lang="cs-CZ" sz="2400" dirty="0" err="1"/>
              <a:t>vstřikolisu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r>
              <a:rPr lang="cs-CZ" sz="2400" dirty="0"/>
              <a:t>  ! Např. označení ARBURG 420 =&gt; 420 je rozteč 420mm vodících tyčí! </a:t>
            </a:r>
          </a:p>
          <a:p>
            <a:pPr marL="0" indent="0">
              <a:buNone/>
            </a:pPr>
            <a:endParaRPr lang="cs-CZ" sz="600" dirty="0"/>
          </a:p>
          <a:p>
            <a:r>
              <a:rPr lang="cs-CZ" sz="2400" dirty="0"/>
              <a:t>Připojení vzduchových hadiček.</a:t>
            </a:r>
          </a:p>
          <a:p>
            <a:r>
              <a:rPr lang="cs-CZ" sz="2400" dirty="0"/>
              <a:t>Připojení hadic pro temperování formy.</a:t>
            </a:r>
          </a:p>
          <a:p>
            <a:r>
              <a:rPr lang="cs-CZ" sz="2400" dirty="0"/>
              <a:t>Spuštění nahřívání tavícího válce a formy.</a:t>
            </a:r>
          </a:p>
          <a:p>
            <a:r>
              <a:rPr lang="cs-CZ" sz="2400" dirty="0"/>
              <a:t>Naprogramování stroje.</a:t>
            </a:r>
          </a:p>
          <a:p>
            <a:r>
              <a:rPr lang="cs-CZ" sz="2400" dirty="0"/>
              <a:t>Doplnění granulátu.</a:t>
            </a:r>
          </a:p>
          <a:p>
            <a:r>
              <a:rPr lang="cs-CZ" sz="2400" dirty="0"/>
              <a:t>Provedení několika cyklů a případné seřízení.</a:t>
            </a:r>
          </a:p>
          <a:p>
            <a:r>
              <a:rPr lang="cs-CZ" sz="2400" dirty="0"/>
              <a:t>Rozjetí výroby.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2FEC3F8-D4A5-4325-B860-614AE3767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4" y="96232"/>
            <a:ext cx="1846670" cy="109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CE8D038-705E-447B-8F44-C8C60FF74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571" y="22368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89" y="2425148"/>
            <a:ext cx="2673000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43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8D34B3-BB7B-4293-A5BA-84BC3E32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02711C-D0FE-4FE3-96A6-F97B2A238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38" y="2506662"/>
            <a:ext cx="10515600" cy="4351338"/>
          </a:xfrm>
        </p:spPr>
        <p:txBody>
          <a:bodyPr>
            <a:normAutofit/>
          </a:bodyPr>
          <a:lstStyle/>
          <a:p>
            <a:r>
              <a:rPr lang="cs-CZ" sz="1400" dirty="0"/>
              <a:t>NOVOSAD, Lukáš. </a:t>
            </a:r>
            <a:r>
              <a:rPr lang="cs-CZ" sz="1400" i="1" dirty="0"/>
              <a:t>docplayer.cz</a:t>
            </a:r>
            <a:r>
              <a:rPr lang="cs-CZ" sz="1400" dirty="0"/>
              <a:t> [online]. [cit. 28.11.2021]. Dostupný na WWW: </a:t>
            </a:r>
            <a:r>
              <a:rPr lang="cs-CZ" sz="1400" dirty="0" err="1"/>
              <a:t>data:image</a:t>
            </a:r>
            <a:r>
              <a:rPr lang="cs-CZ" sz="1400" dirty="0"/>
              <a:t>/jpeg;base64,/9j/4AAQSkZJRgABAQAAAQABAAD/2wCEAAkGBxMTExYUExQWFh</a:t>
            </a:r>
          </a:p>
          <a:p>
            <a:r>
              <a:rPr lang="cs-CZ" sz="1400" dirty="0"/>
              <a:t>AUTOR NEUVEDEN. </a:t>
            </a:r>
            <a:r>
              <a:rPr lang="cs-CZ" sz="1400" i="1" dirty="0"/>
              <a:t>Technická universita Liberec</a:t>
            </a:r>
            <a:r>
              <a:rPr lang="cs-CZ" sz="1400" dirty="0"/>
              <a:t> [online]. [cit. 28.11.2021]. Dostupný na WWW: </a:t>
            </a:r>
            <a:r>
              <a:rPr lang="cs-CZ" sz="1400" dirty="0">
                <a:hlinkClick r:id="rId2"/>
              </a:rPr>
              <a:t>https://encrypted-tbn0.gstatic.com/images?q=tbn:ANd9GcQrgEA0kKdQ_XbaizbsX9mdJRTxrp4z6tIamw&amp;usqp=CAU</a:t>
            </a:r>
            <a:endParaRPr lang="cs-CZ" sz="1400" dirty="0"/>
          </a:p>
          <a:p>
            <a:r>
              <a:rPr lang="cs-CZ" sz="1400" dirty="0"/>
              <a:t>UNSPECIFIED. </a:t>
            </a:r>
            <a:r>
              <a:rPr lang="cs-CZ" sz="1400" i="1" dirty="0"/>
              <a:t>arburg.com</a:t>
            </a:r>
            <a:r>
              <a:rPr lang="cs-CZ" sz="1400" dirty="0"/>
              <a:t> [online]. [cit. 28.11.2021]. Dostupný na WWW: </a:t>
            </a:r>
            <a:r>
              <a:rPr lang="cs-CZ" sz="1400" dirty="0" err="1"/>
              <a:t>data:image</a:t>
            </a:r>
            <a:r>
              <a:rPr lang="cs-CZ" sz="1400" dirty="0"/>
              <a:t>/jpeg;base64,/9j/4AAQSkZJRgABAQAAAQABAAD/2wCEAAoGBxUUExYUFBQYFhYZGRwcGhoaGhwfHRwZIR8ZGh0fHSEgHysiHx8oHxkaIzQkKC4uMTExGSE3PDcwOyswMS4BCwsLDw4PHRERHTAoISkyMDkwMjAwMDsuMDIwMDAwNDAwMDAyMDAwMjAyMDAyMDAxMzAwMDAwMDAwMDIwM</a:t>
            </a:r>
          </a:p>
          <a:p>
            <a:r>
              <a:rPr lang="cs-CZ" sz="1400" dirty="0"/>
              <a:t>BC. ROHLÍNKOVÁ, Marie </a:t>
            </a:r>
            <a:r>
              <a:rPr lang="cs-CZ" sz="1400" dirty="0" err="1"/>
              <a:t>Rohlínková</a:t>
            </a:r>
            <a:r>
              <a:rPr lang="cs-CZ" sz="1400" dirty="0"/>
              <a:t>. </a:t>
            </a:r>
            <a:r>
              <a:rPr lang="cs-CZ" sz="1400" i="1" dirty="0"/>
              <a:t>vutbrno.cz</a:t>
            </a:r>
            <a:r>
              <a:rPr lang="cs-CZ" sz="1400" dirty="0"/>
              <a:t> [online]. [cit. 28.11.2021]. Dostupný na WWW: </a:t>
            </a:r>
            <a:r>
              <a:rPr lang="cs-CZ" sz="1400" dirty="0">
                <a:hlinkClick r:id="rId3"/>
              </a:rPr>
              <a:t>https://encrypted-tbn0.gstatic.com/images?q=tbn:ANd9GcQyjOsAQA2JvTeTNZgCwWs_lqBuPOeBfIBl_g&amp;usqp=CAU</a:t>
            </a:r>
            <a:endParaRPr lang="cs-CZ" sz="1400" dirty="0"/>
          </a:p>
          <a:p>
            <a:r>
              <a:rPr lang="cs-CZ" sz="1400" dirty="0"/>
              <a:t>AUTOR NEUVEDEN. </a:t>
            </a:r>
            <a:r>
              <a:rPr lang="cs-CZ" sz="1400" i="1" dirty="0"/>
              <a:t>vyrobaplastu.eu</a:t>
            </a:r>
            <a:r>
              <a:rPr lang="cs-CZ" sz="1400" dirty="0"/>
              <a:t> [online]. [cit. 28.11.2021]. Dostupný na WWW: </a:t>
            </a:r>
            <a:r>
              <a:rPr lang="cs-CZ" sz="1400" dirty="0">
                <a:hlinkClick r:id="rId4"/>
              </a:rPr>
              <a:t>https://encrypted-tbn0.gstatic.com/images?q=tbn:ANd9GcQvqGDVQ-iNrUIT2XrM_3QL6qsMR6qarKa9Fg&amp;usqp=CAU</a:t>
            </a:r>
            <a:endParaRPr lang="cs-CZ" sz="1400" dirty="0"/>
          </a:p>
          <a:p>
            <a:r>
              <a:rPr lang="cs-CZ" sz="1400" dirty="0"/>
              <a:t>Zbylé vlastní.</a:t>
            </a:r>
          </a:p>
          <a:p>
            <a:endParaRPr lang="cs-CZ" sz="1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52103E-D0EB-4D6E-AA54-5A0C6948A5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4" y="96232"/>
            <a:ext cx="1846670" cy="109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4AE60CC8-1B84-4695-B482-90CD7C2B9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64" y="96232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27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1913" y="3089882"/>
            <a:ext cx="2962523" cy="6710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800" dirty="0"/>
              <a:t>Děkuji za pozornost.</a:t>
            </a:r>
          </a:p>
          <a:p>
            <a:pPr marL="0" indent="0">
              <a:buNone/>
            </a:pPr>
            <a:r>
              <a:rPr lang="cs-CZ" dirty="0"/>
              <a:t>			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52103E-D0EB-4D6E-AA54-5A0C6948A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4" y="96232"/>
            <a:ext cx="1846670" cy="109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CE8D038-705E-447B-8F44-C8C60FF74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571" y="22368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23" y="1765188"/>
            <a:ext cx="5712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1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6AB40-20A5-49C6-853E-CCEDAD873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9718"/>
          </a:xfrm>
        </p:spPr>
        <p:txBody>
          <a:bodyPr>
            <a:normAutofit fontScale="90000"/>
          </a:bodyPr>
          <a:lstStyle/>
          <a:p>
            <a:r>
              <a:rPr lang="cs-CZ" sz="4900" dirty="0" err="1"/>
              <a:t>Vstřikolis</a:t>
            </a:r>
            <a:br>
              <a:rPr lang="cs-CZ" dirty="0"/>
            </a:br>
            <a:r>
              <a:rPr lang="cs-CZ" sz="2000" b="1" dirty="0"/>
              <a:t>teorie a příprava zařízení pro lisování dílců z plastických hmot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9BC8C8-F9BE-4BD1-9028-0384FCE69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830" y="2201075"/>
            <a:ext cx="9775970" cy="393733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Úvodem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Schéma vstřikovacího stroje</a:t>
            </a:r>
          </a:p>
          <a:p>
            <a:pPr algn="l"/>
            <a:r>
              <a:rPr lang="cs-CZ" dirty="0"/>
              <a:t>	- Vstřikovací a plastifikační jednotka</a:t>
            </a:r>
          </a:p>
          <a:p>
            <a:pPr algn="l"/>
            <a:r>
              <a:rPr lang="cs-CZ" dirty="0"/>
              <a:t>	- Uzavírací jednotka</a:t>
            </a:r>
          </a:p>
          <a:p>
            <a:pPr algn="l"/>
            <a:r>
              <a:rPr lang="cs-CZ" dirty="0"/>
              <a:t>	- Řízení a regulace</a:t>
            </a:r>
          </a:p>
          <a:p>
            <a:pPr algn="l"/>
            <a:r>
              <a:rPr lang="cs-CZ" dirty="0"/>
              <a:t>	- Vstřikovací forma</a:t>
            </a:r>
          </a:p>
          <a:p>
            <a:pPr algn="l"/>
            <a:r>
              <a:rPr lang="cs-CZ" dirty="0"/>
              <a:t>	- Vstřikovací cyklus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Náběh zařízení do výroby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Zdroje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Závěr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BBD80C9-2747-4867-BE2B-4C88FB2E5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4" y="96232"/>
            <a:ext cx="1846670" cy="109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E7E780C-8E4F-4725-B7F5-00FF74533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64" y="96232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21" y="2512611"/>
            <a:ext cx="44160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4F8794F8-803A-487A-A2F7-07656075A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64" y="96232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654DB0-459C-41BB-AEE5-AC2698F33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391"/>
          </a:xfrm>
        </p:spPr>
        <p:txBody>
          <a:bodyPr/>
          <a:lstStyle/>
          <a:p>
            <a:pPr algn="ctr"/>
            <a:r>
              <a:rPr lang="cs-CZ" dirty="0"/>
              <a:t>Úvodem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A811A3-A50F-43B8-AB43-39B220E03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3516"/>
            <a:ext cx="10515600" cy="4893447"/>
          </a:xfrm>
        </p:spPr>
        <p:txBody>
          <a:bodyPr>
            <a:normAutofit/>
          </a:bodyPr>
          <a:lstStyle/>
          <a:p>
            <a:r>
              <a:rPr lang="cs-CZ" sz="2400" b="1" dirty="0"/>
              <a:t>Vstřikování </a:t>
            </a:r>
            <a:r>
              <a:rPr lang="cs-CZ" sz="2400" dirty="0"/>
              <a:t>je v současné době nejrozšířenější způsob zpracování plastů.</a:t>
            </a:r>
          </a:p>
          <a:p>
            <a:pPr marL="0" indent="0">
              <a:buNone/>
            </a:pPr>
            <a:r>
              <a:rPr lang="cs-CZ" sz="2400" dirty="0"/>
              <a:t>Jde o proces tváření převážně </a:t>
            </a:r>
            <a:r>
              <a:rPr lang="cs-CZ" sz="2400" b="1" dirty="0"/>
              <a:t>termoplastů</a:t>
            </a:r>
            <a:r>
              <a:rPr lang="cs-CZ" sz="2400" dirty="0"/>
              <a:t>, při kterém je materiál ve formě granulí (popř. prášku) roztaven v tavící komoře a tlakem pomocí tlakové komory vstříknut velkou rychlostí do uzavřené dutiny formy, kde ztuhne v hotový výrobek.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Výhody:  -&gt; vstřikovací cyklus je relativně rychlý</a:t>
            </a:r>
          </a:p>
          <a:p>
            <a:pPr marL="0" indent="0">
              <a:buNone/>
            </a:pPr>
            <a:r>
              <a:rPr lang="cs-CZ" sz="2400" dirty="0"/>
              <a:t>	       -&gt; možnost snadné automatizace</a:t>
            </a:r>
          </a:p>
          <a:p>
            <a:pPr marL="0" indent="0">
              <a:buNone/>
            </a:pPr>
            <a:r>
              <a:rPr lang="cs-CZ" sz="2400" dirty="0"/>
              <a:t>	       -&gt; lze vyrábět součásti složitých tvarů.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Nevýhody: -&gt; vysoké pořizovací náklady na vstřikovací stroj (= </a:t>
            </a:r>
            <a:r>
              <a:rPr lang="cs-CZ" sz="2400" dirty="0" err="1"/>
              <a:t>vstřikolis</a:t>
            </a:r>
            <a:r>
              <a:rPr lang="cs-CZ" sz="2400" dirty="0"/>
              <a:t>) a formu.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7FBBCF4-91DE-4C80-90CF-3794C0778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4" y="96232"/>
            <a:ext cx="1846670" cy="1093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02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013096-DE48-4AB7-AF80-445F358C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25" y="381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Schéma vstřikovacího stroje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5A978FF-D8ED-43F6-A512-A609F7FDA1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4" y="96232"/>
            <a:ext cx="1846670" cy="109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AA3FF2-AC55-459D-99B2-529A0197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64" y="96232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21" y="2056041"/>
            <a:ext cx="9960195" cy="3708000"/>
          </a:xfrm>
        </p:spPr>
      </p:pic>
      <p:sp>
        <p:nvSpPr>
          <p:cNvPr id="12" name="TextovéPole 11"/>
          <p:cNvSpPr txBox="1"/>
          <p:nvPr/>
        </p:nvSpPr>
        <p:spPr>
          <a:xfrm>
            <a:off x="1574358" y="5963478"/>
            <a:ext cx="418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Obr.1</a:t>
            </a:r>
          </a:p>
        </p:txBody>
      </p:sp>
    </p:spTree>
    <p:extLst>
      <p:ext uri="{BB962C8B-B14F-4D97-AF65-F5344CB8AC3E}">
        <p14:creationId xmlns:p14="http://schemas.microsoft.com/office/powerpoint/2010/main" val="48331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43" y="3238500"/>
            <a:ext cx="4848891" cy="2052000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42204543-E212-4075-B846-2807E9D3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64" y="96232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BEB0AC-21B4-4931-8961-EB17D1CA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96" y="301515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Vstřikovací a plastifikační jednotka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2462ED-3271-427E-8E57-B012774B9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575"/>
            <a:ext cx="10396993" cy="4960592"/>
          </a:xfrm>
        </p:spPr>
        <p:txBody>
          <a:bodyPr>
            <a:normAutofit/>
          </a:bodyPr>
          <a:lstStyle/>
          <a:p>
            <a:r>
              <a:rPr lang="cs-CZ" sz="2400" dirty="0"/>
              <a:t>Dávkuje granulát a přeměňuje ho na homogenní taveninu o dané viskozitě.</a:t>
            </a:r>
          </a:p>
          <a:p>
            <a:r>
              <a:rPr lang="cs-CZ" sz="2400" dirty="0"/>
              <a:t>Vstřikuje tuto taveninu do formy velkou rychlostí pod velkým tlakem.</a:t>
            </a:r>
          </a:p>
          <a:p>
            <a:pPr marL="0" indent="0">
              <a:buNone/>
            </a:pPr>
            <a:r>
              <a:rPr lang="cs-CZ" sz="2400" dirty="0"/>
              <a:t>=&gt; Její nastavení závisí na typu zpracovávaného materiálu.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Dva typy vstřikovacích jednotek:   </a:t>
            </a:r>
          </a:p>
          <a:p>
            <a:pPr marL="0" indent="0">
              <a:buNone/>
            </a:pPr>
            <a:r>
              <a:rPr lang="cs-CZ" sz="2400" dirty="0"/>
              <a:t>     a) pístové (dnes se již nepoužívají)</a:t>
            </a:r>
          </a:p>
          <a:p>
            <a:pPr marL="0" indent="0">
              <a:buNone/>
            </a:pPr>
            <a:r>
              <a:rPr lang="cs-CZ" sz="2400" dirty="0"/>
              <a:t>     b) šnekové					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921C9A5-D3C0-45E8-91F4-1345C95FF6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4" y="96232"/>
            <a:ext cx="1846670" cy="10932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6080130" y="5375082"/>
            <a:ext cx="6623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Obr.2  Šnek</a:t>
            </a:r>
          </a:p>
        </p:txBody>
      </p:sp>
    </p:spTree>
    <p:extLst>
      <p:ext uri="{BB962C8B-B14F-4D97-AF65-F5344CB8AC3E}">
        <p14:creationId xmlns:p14="http://schemas.microsoft.com/office/powerpoint/2010/main" val="337727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06487-9059-4548-A1A9-D31089A8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Uzavírací jednotka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1F1D19-F1CC-4A84-A247-13CBDAF5F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347453"/>
            <a:ext cx="9423797" cy="5397296"/>
          </a:xfrm>
        </p:spPr>
        <p:txBody>
          <a:bodyPr>
            <a:normAutofit/>
          </a:bodyPr>
          <a:lstStyle/>
          <a:p>
            <a:r>
              <a:rPr lang="cs-CZ" sz="2400" dirty="0"/>
              <a:t>Otevírá či uzavírá formu.</a:t>
            </a:r>
          </a:p>
          <a:p>
            <a:r>
              <a:rPr lang="cs-CZ" sz="2400" dirty="0"/>
              <a:t>Vyhazuje ztuhlý výstřik.</a:t>
            </a:r>
          </a:p>
          <a:p>
            <a:r>
              <a:rPr lang="cs-CZ" sz="2400" dirty="0"/>
              <a:t>Formu musí uzavírat takovou silou, aby se při plnění dutiny neotevřela =&gt;</a:t>
            </a:r>
          </a:p>
          <a:p>
            <a:pPr marL="0" indent="0">
              <a:buNone/>
            </a:pPr>
            <a:r>
              <a:rPr lang="cs-CZ" sz="2400" dirty="0"/>
              <a:t>    =&gt; je ovládána:  - mechanicky</a:t>
            </a:r>
          </a:p>
          <a:p>
            <a:pPr marL="0" indent="0">
              <a:buNone/>
            </a:pPr>
            <a:r>
              <a:rPr lang="cs-CZ" sz="2400" dirty="0"/>
              <a:t>		       - hydraulicky</a:t>
            </a:r>
          </a:p>
          <a:p>
            <a:pPr marL="0" indent="0">
              <a:buNone/>
            </a:pPr>
            <a:r>
              <a:rPr lang="cs-CZ" sz="2400" dirty="0"/>
              <a:t>		       - kombinovaně</a:t>
            </a:r>
          </a:p>
          <a:p>
            <a:pPr marL="0" indent="0">
              <a:buNone/>
            </a:pPr>
            <a:r>
              <a:rPr lang="cs-CZ" sz="2400" dirty="0"/>
              <a:t>		       - elektricky (nové řešení).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D6F288-A2C1-4E9A-90AC-C3567BC8C8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4" y="96232"/>
            <a:ext cx="1846670" cy="109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901728E-A811-4FFF-9B15-23C5217AA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64" y="96232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51" y="3015697"/>
            <a:ext cx="4760935" cy="2700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331102" y="5406127"/>
            <a:ext cx="4187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Obr.3</a:t>
            </a:r>
          </a:p>
        </p:txBody>
      </p:sp>
    </p:spTree>
    <p:extLst>
      <p:ext uri="{BB962C8B-B14F-4D97-AF65-F5344CB8AC3E}">
        <p14:creationId xmlns:p14="http://schemas.microsoft.com/office/powerpoint/2010/main" val="352969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049" y="2059389"/>
            <a:ext cx="4752000" cy="3564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B306487-9059-4548-A1A9-D31089A8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Řízení a regulace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1F1D19-F1CC-4A84-A247-13CBDAF5F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1" y="1347453"/>
            <a:ext cx="11149668" cy="5397296"/>
          </a:xfrm>
        </p:spPr>
        <p:txBody>
          <a:bodyPr>
            <a:normAutofit/>
          </a:bodyPr>
          <a:lstStyle/>
          <a:p>
            <a:r>
              <a:rPr lang="cs-CZ" sz="2400" dirty="0"/>
              <a:t>Zabezpečuje průběh celého procesu vstřikování.</a:t>
            </a:r>
            <a:endParaRPr lang="cs-CZ" sz="900" dirty="0"/>
          </a:p>
          <a:p>
            <a:pPr marL="0" indent="0">
              <a:buNone/>
            </a:pPr>
            <a:endParaRPr lang="cs-CZ" sz="900" dirty="0"/>
          </a:p>
          <a:p>
            <a:r>
              <a:rPr lang="cs-CZ" sz="2400" dirty="0"/>
              <a:t>Dodržuje nastavené technologické parametry:</a:t>
            </a:r>
          </a:p>
          <a:p>
            <a:pPr marL="0" indent="0">
              <a:buNone/>
            </a:pPr>
            <a:r>
              <a:rPr lang="cs-CZ" sz="2400" dirty="0"/>
              <a:t>	- teplotu vstřikované hmoty</a:t>
            </a:r>
          </a:p>
          <a:p>
            <a:pPr marL="0" indent="0">
              <a:buNone/>
            </a:pPr>
            <a:r>
              <a:rPr lang="cs-CZ" sz="2400" dirty="0"/>
              <a:t>	- vstřikovací tlak a rychlost</a:t>
            </a:r>
          </a:p>
          <a:p>
            <a:pPr marL="0" indent="0">
              <a:buNone/>
            </a:pPr>
            <a:r>
              <a:rPr lang="cs-CZ" sz="2400" dirty="0"/>
              <a:t>	- teplotu formy</a:t>
            </a:r>
          </a:p>
          <a:p>
            <a:pPr marL="0" indent="0">
              <a:buNone/>
            </a:pPr>
            <a:r>
              <a:rPr lang="cs-CZ" sz="2400" dirty="0"/>
              <a:t>	- časové rozdělení vstřikovacího cyklu, …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54A0472C-A8BC-4A1F-9BD5-D0555A878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4" y="96232"/>
            <a:ext cx="1846670" cy="109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2AA74F14-2763-4F21-AB22-DBAFBCBB1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64" y="96232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132320" y="5831901"/>
            <a:ext cx="2914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Schématické znázornění vstřikovacího cyklu  na ovládacím panelu</a:t>
            </a:r>
          </a:p>
        </p:txBody>
      </p:sp>
    </p:spTree>
    <p:extLst>
      <p:ext uri="{BB962C8B-B14F-4D97-AF65-F5344CB8AC3E}">
        <p14:creationId xmlns:p14="http://schemas.microsoft.com/office/powerpoint/2010/main" val="347423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7C3BF-CD6F-450F-B089-0F4EF5EE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Vstřikovací forma</a:t>
            </a:r>
          </a:p>
        </p:txBody>
      </p:sp>
      <p:sp>
        <p:nvSpPr>
          <p:cNvPr id="8" name="Zástupný obsah 6">
            <a:extLst>
              <a:ext uri="{FF2B5EF4-FFF2-40B4-BE49-F238E27FC236}">
                <a16:creationId xmlns:a16="http://schemas.microsoft.com/office/drawing/2014/main" id="{33672893-B5C8-4B1C-8C95-D354F31CCC21}"/>
              </a:ext>
            </a:extLst>
          </p:cNvPr>
          <p:cNvSpPr txBox="1">
            <a:spLocks/>
          </p:cNvSpPr>
          <p:nvPr/>
        </p:nvSpPr>
        <p:spPr>
          <a:xfrm>
            <a:off x="930479" y="1520750"/>
            <a:ext cx="10515600" cy="5249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Dává tavenině plastu požadovaný tvar.</a:t>
            </a:r>
          </a:p>
          <a:p>
            <a:pPr marL="0" indent="0">
              <a:buNone/>
            </a:pPr>
            <a:endParaRPr lang="cs-CZ" sz="600" dirty="0"/>
          </a:p>
          <a:p>
            <a:r>
              <a:rPr lang="cs-CZ" sz="2400" dirty="0"/>
              <a:t>Musí: - umožnit snadné vyjmutí hotového výrobku</a:t>
            </a:r>
          </a:p>
          <a:p>
            <a:pPr marL="0" indent="0">
              <a:buNone/>
            </a:pPr>
            <a:r>
              <a:rPr lang="cs-CZ" sz="2400" dirty="0"/>
              <a:t>	 - produkovat výrobky o přesných rozměrech</a:t>
            </a:r>
          </a:p>
          <a:p>
            <a:pPr marL="0" indent="0">
              <a:buNone/>
            </a:pPr>
            <a:r>
              <a:rPr lang="cs-CZ" sz="2400" dirty="0"/>
              <a:t>	 - pracovat automaticky</a:t>
            </a:r>
          </a:p>
          <a:p>
            <a:pPr marL="0" indent="0">
              <a:buNone/>
            </a:pPr>
            <a:r>
              <a:rPr lang="cs-CZ" sz="2400" dirty="0"/>
              <a:t>	 - odolávat vysokým tlakům a teplotním rozdílům spojených s </a:t>
            </a:r>
            <a:r>
              <a:rPr lang="cs-CZ" sz="2400" dirty="0" err="1"/>
              <a:t>temperací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sz="600" dirty="0"/>
          </a:p>
          <a:p>
            <a:r>
              <a:rPr lang="cs-CZ" sz="2400" dirty="0"/>
              <a:t>Materiály používané na její výrobu se volí podle druhu zpracovávaného plastu, technologie výroby, tvaru výrobku (velikost, složitost), atd.</a:t>
            </a:r>
          </a:p>
          <a:p>
            <a:pPr marL="0" indent="0">
              <a:buNone/>
            </a:pPr>
            <a:endParaRPr lang="cs-CZ" sz="600" dirty="0"/>
          </a:p>
          <a:p>
            <a:r>
              <a:rPr lang="cs-CZ" sz="2400" dirty="0"/>
              <a:t>Podle počtu tvarových dutin může být:</a:t>
            </a:r>
          </a:p>
          <a:p>
            <a:pPr marL="0" indent="0">
              <a:buNone/>
            </a:pPr>
            <a:r>
              <a:rPr lang="cs-CZ" sz="2400" dirty="0"/>
              <a:t>	- jednonásobná</a:t>
            </a:r>
          </a:p>
          <a:p>
            <a:pPr marL="0" indent="0">
              <a:buNone/>
            </a:pPr>
            <a:r>
              <a:rPr lang="cs-CZ" sz="2400" dirty="0"/>
              <a:t>	- vícenásobná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E6ED109-1794-47B0-8D20-CB7318A6D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4" y="96232"/>
            <a:ext cx="1846670" cy="109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0E78293C-ACB9-43DF-A6BC-4B1D93EAF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64" y="96232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4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3165FC-E6DC-4C63-8139-553F41A2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3D model vstřikovací formy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19" y="2107310"/>
            <a:ext cx="7862977" cy="3456000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53595E3-79E0-455B-A5DC-1623267DF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4" y="96232"/>
            <a:ext cx="1846670" cy="109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53CF346F-9CB4-4C63-91BC-619FB04D9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64" y="96232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317558" y="5743679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Obr. 4</a:t>
            </a:r>
          </a:p>
        </p:txBody>
      </p:sp>
    </p:spTree>
    <p:extLst>
      <p:ext uri="{BB962C8B-B14F-4D97-AF65-F5344CB8AC3E}">
        <p14:creationId xmlns:p14="http://schemas.microsoft.com/office/powerpoint/2010/main" val="20709788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739</Words>
  <Application>Microsoft Office PowerPoint</Application>
  <PresentationFormat>Širokoúhlá obrazovka</PresentationFormat>
  <Paragraphs>98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Prezentace aplikace PowerPoint</vt:lpstr>
      <vt:lpstr>Vstřikolis teorie a příprava zařízení pro lisování dílců z plastických hmot</vt:lpstr>
      <vt:lpstr>Úvodem</vt:lpstr>
      <vt:lpstr>Schéma vstřikovacího stroje</vt:lpstr>
      <vt:lpstr>Vstřikovací a plastifikační jednotka</vt:lpstr>
      <vt:lpstr>Uzavírací jednotka</vt:lpstr>
      <vt:lpstr>Řízení a regulace</vt:lpstr>
      <vt:lpstr>Vstřikovací forma</vt:lpstr>
      <vt:lpstr>3D model vstřikovací formy</vt:lpstr>
      <vt:lpstr>Vstřikovací cyklus</vt:lpstr>
      <vt:lpstr>Náběh zařízení do výroby</vt:lpstr>
      <vt:lpstr>Zdroje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 ve výrobě</dc:title>
  <dc:creator>Alena</dc:creator>
  <cp:lastModifiedBy>Hamrová Radmila</cp:lastModifiedBy>
  <cp:revision>74</cp:revision>
  <dcterms:created xsi:type="dcterms:W3CDTF">2021-10-31T08:04:53Z</dcterms:created>
  <dcterms:modified xsi:type="dcterms:W3CDTF">2021-11-28T11:11:09Z</dcterms:modified>
</cp:coreProperties>
</file>